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8"/>
  </p:handoutMasterIdLst>
  <p:sldIdLst>
    <p:sldId id="289" r:id="rId2"/>
    <p:sldId id="452" r:id="rId3"/>
    <p:sldId id="451" r:id="rId4"/>
    <p:sldId id="508" r:id="rId5"/>
    <p:sldId id="454" r:id="rId6"/>
    <p:sldId id="455" r:id="rId7"/>
    <p:sldId id="456" r:id="rId8"/>
    <p:sldId id="457" r:id="rId9"/>
    <p:sldId id="459" r:id="rId10"/>
    <p:sldId id="460" r:id="rId11"/>
    <p:sldId id="461" r:id="rId12"/>
    <p:sldId id="463" r:id="rId13"/>
    <p:sldId id="465" r:id="rId14"/>
    <p:sldId id="466" r:id="rId15"/>
    <p:sldId id="481" r:id="rId16"/>
    <p:sldId id="482" r:id="rId17"/>
    <p:sldId id="484" r:id="rId18"/>
    <p:sldId id="485" r:id="rId19"/>
    <p:sldId id="486" r:id="rId20"/>
    <p:sldId id="487" r:id="rId21"/>
    <p:sldId id="491" r:id="rId22"/>
    <p:sldId id="467" r:id="rId23"/>
    <p:sldId id="458" r:id="rId24"/>
    <p:sldId id="468" r:id="rId25"/>
    <p:sldId id="469" r:id="rId26"/>
    <p:sldId id="470" r:id="rId27"/>
    <p:sldId id="501" r:id="rId28"/>
    <p:sldId id="530" r:id="rId29"/>
    <p:sldId id="542" r:id="rId30"/>
    <p:sldId id="532" r:id="rId31"/>
    <p:sldId id="535" r:id="rId32"/>
    <p:sldId id="536" r:id="rId33"/>
    <p:sldId id="541" r:id="rId34"/>
    <p:sldId id="537" r:id="rId35"/>
    <p:sldId id="538" r:id="rId36"/>
    <p:sldId id="540" r:id="rId37"/>
  </p:sldIdLst>
  <p:sldSz cx="9144000" cy="6858000" type="screen4x3"/>
  <p:notesSz cx="6881813" cy="92964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339933"/>
    <a:srgbClr val="006600"/>
    <a:srgbClr val="339966"/>
    <a:srgbClr val="00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1" autoAdjust="0"/>
    <p:restoredTop sz="90929"/>
  </p:normalViewPr>
  <p:slideViewPr>
    <p:cSldViewPr>
      <p:cViewPr>
        <p:scale>
          <a:sx n="125" d="100"/>
          <a:sy n="125" d="100"/>
        </p:scale>
        <p:origin x="-1500" y="-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488" y="0"/>
            <a:ext cx="29813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34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8291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34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488" y="8831263"/>
            <a:ext cx="298132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03FAD2B8-06F8-4AFB-AC2D-D440D8C9B675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4D6060-8CF5-4FA7-A24E-A15011BF1501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84768C03-7A7B-4352-90CD-92CB9DDAF4BB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rgbClr val="339933"/>
                </a:solidFill>
              </a:rPr>
              <a:t>AULA 03: Fontes primárias</a:t>
            </a: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6148" name="Text Box 13"/>
          <p:cNvSpPr txBox="1">
            <a:spLocks noChangeArrowheads="1"/>
          </p:cNvSpPr>
          <p:nvPr/>
        </p:nvSpPr>
        <p:spPr bwMode="auto">
          <a:xfrm>
            <a:off x="0" y="552450"/>
            <a:ext cx="9144000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dirty="0">
                <a:solidFill>
                  <a:srgbClr val="0000FF"/>
                </a:solidFill>
              </a:rPr>
              <a:t> Geração termoelétrica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dirty="0">
                <a:solidFill>
                  <a:srgbClr val="0000FF"/>
                </a:solidFill>
              </a:rPr>
              <a:t> Turbina a vapor (TV)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dirty="0">
                <a:solidFill>
                  <a:srgbClr val="0000FF"/>
                </a:solidFill>
              </a:rPr>
              <a:t> Turbina a gás (</a:t>
            </a:r>
            <a:r>
              <a:rPr lang="pt-BR" dirty="0" err="1">
                <a:solidFill>
                  <a:srgbClr val="0000FF"/>
                </a:solidFill>
              </a:rPr>
              <a:t>TG</a:t>
            </a:r>
            <a:r>
              <a:rPr lang="pt-BR" dirty="0">
                <a:solidFill>
                  <a:srgbClr val="0000FF"/>
                </a:solidFill>
              </a:rPr>
              <a:t>)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dirty="0" smtClean="0">
                <a:solidFill>
                  <a:srgbClr val="0000FF"/>
                </a:solidFill>
              </a:rPr>
              <a:t> Máquina </a:t>
            </a:r>
            <a:r>
              <a:rPr lang="pt-BR" dirty="0">
                <a:solidFill>
                  <a:srgbClr val="0000FF"/>
                </a:solidFill>
              </a:rPr>
              <a:t>de combustão interna a pistão (MCI)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dirty="0">
                <a:solidFill>
                  <a:srgbClr val="0000FF"/>
                </a:solidFill>
              </a:rPr>
              <a:t> Reator nuclear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/>
              <a:t> Geração hidroelétrica (</a:t>
            </a:r>
            <a:r>
              <a:rPr lang="pt-BR" dirty="0" err="1"/>
              <a:t>CH</a:t>
            </a:r>
            <a:r>
              <a:rPr lang="pt-BR" dirty="0"/>
              <a:t>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/>
              <a:t> Geração eólica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/>
              <a:t> </a:t>
            </a:r>
            <a:r>
              <a:rPr lang="pt-BR" dirty="0" smtClean="0"/>
              <a:t>Fotovoltaica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TG – Princípio de funcionamento</a:t>
            </a:r>
          </a:p>
        </p:txBody>
      </p:sp>
      <p:sp>
        <p:nvSpPr>
          <p:cNvPr id="15363" name="Line 6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0" y="533400"/>
            <a:ext cx="9144000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pt-BR"/>
              <a:t> </a:t>
            </a:r>
            <a:r>
              <a:rPr lang="pt-BR" sz="2000"/>
              <a:t>As turbinas a gás são máquinas de combustão interna compostas por compressor, câmara de combustão, turbina de expansão, exaustor e gerador.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pt-BR" sz="2000"/>
              <a:t> Visto ser uma máquina de combustão interna, há restrições quanto aos tipos de combustíveis que podem ser empregados (deve apresentar combustão quase perfeita - sem emissão de resíduos sólidos)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pt-BR" sz="2000"/>
              <a:t> Usualmente emprega-se gás natural, mas é possível empregar diesel e outros óleos. </a:t>
            </a:r>
          </a:p>
        </p:txBody>
      </p:sp>
      <p:sp>
        <p:nvSpPr>
          <p:cNvPr id="15365" name="Text Box 8"/>
          <p:cNvSpPr txBox="1">
            <a:spLocks noChangeArrowheads="1"/>
          </p:cNvSpPr>
          <p:nvPr/>
        </p:nvSpPr>
        <p:spPr bwMode="auto">
          <a:xfrm>
            <a:off x="1028700" y="6445250"/>
            <a:ext cx="708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600" i="1"/>
              <a:t>This is a file from the Wikimedia Commons.</a:t>
            </a:r>
          </a:p>
        </p:txBody>
      </p:sp>
      <p:pic>
        <p:nvPicPr>
          <p:cNvPr id="15366" name="Picture 9" descr="C:\Documents and Settings\walmir\Desktop\Parte3_Slide22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38" y="3200400"/>
            <a:ext cx="4405312" cy="310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TG – Princípio de funcionamento</a:t>
            </a:r>
          </a:p>
        </p:txBody>
      </p:sp>
      <p:sp>
        <p:nvSpPr>
          <p:cNvPr id="16387" name="Line 8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pic>
        <p:nvPicPr>
          <p:cNvPr id="16388" name="Picture 10" descr="C:\Walmir\Work\DISCIPLINAS\DG_POS\AULAS\AULA12\FIGURAS\TG.tif"/>
          <p:cNvPicPr>
            <a:picLocks noChangeAspect="1" noChangeArrowheads="1"/>
          </p:cNvPicPr>
          <p:nvPr/>
        </p:nvPicPr>
        <p:blipFill>
          <a:blip r:embed="rId2" cstate="print"/>
          <a:srcRect l="7692" b="24275"/>
          <a:stretch>
            <a:fillRect/>
          </a:stretch>
        </p:blipFill>
        <p:spPr bwMode="auto">
          <a:xfrm>
            <a:off x="1219200" y="609600"/>
            <a:ext cx="64008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Text Box 11"/>
          <p:cNvSpPr txBox="1">
            <a:spLocks noChangeArrowheads="1"/>
          </p:cNvSpPr>
          <p:nvPr/>
        </p:nvSpPr>
        <p:spPr bwMode="auto">
          <a:xfrm>
            <a:off x="76200" y="3429000"/>
            <a:ext cx="89154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pt-BR" sz="2000"/>
              <a:t>Ar em temperatura ambiente (</a:t>
            </a:r>
            <a:r>
              <a:rPr lang="pt-BR" sz="2000">
                <a:solidFill>
                  <a:srgbClr val="FF3300"/>
                </a:solidFill>
              </a:rPr>
              <a:t>30</a:t>
            </a:r>
            <a:r>
              <a:rPr lang="pt-BR" sz="2000" baseline="30000">
                <a:solidFill>
                  <a:srgbClr val="FF3300"/>
                </a:solidFill>
              </a:rPr>
              <a:t>0 </a:t>
            </a:r>
            <a:r>
              <a:rPr lang="pt-BR" sz="2000">
                <a:solidFill>
                  <a:srgbClr val="FF3300"/>
                </a:solidFill>
              </a:rPr>
              <a:t>C</a:t>
            </a:r>
            <a:r>
              <a:rPr lang="pt-BR" sz="2000"/>
              <a:t>) é aspirado pelo compressor da turbina. O compressor eleva a temperatura (</a:t>
            </a:r>
            <a:r>
              <a:rPr lang="pt-BR" sz="2000">
                <a:solidFill>
                  <a:srgbClr val="FF3300"/>
                </a:solidFill>
              </a:rPr>
              <a:t>390</a:t>
            </a:r>
            <a:r>
              <a:rPr lang="pt-BR" sz="2000" baseline="30000">
                <a:solidFill>
                  <a:srgbClr val="FF3300"/>
                </a:solidFill>
              </a:rPr>
              <a:t>0 </a:t>
            </a:r>
            <a:r>
              <a:rPr lang="pt-BR" sz="2000">
                <a:solidFill>
                  <a:srgbClr val="FF3300"/>
                </a:solidFill>
              </a:rPr>
              <a:t>C</a:t>
            </a:r>
            <a:r>
              <a:rPr lang="pt-BR" sz="2000"/>
              <a:t>) e a pressão do ar.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pt-BR" sz="2000"/>
              <a:t>O ar em alta temperatura e pressão é misturado com o combustível (gasoso ou líquido) na câmara de combustão (</a:t>
            </a:r>
            <a:r>
              <a:rPr lang="pt-BR" sz="2000">
                <a:solidFill>
                  <a:srgbClr val="FF3300"/>
                </a:solidFill>
              </a:rPr>
              <a:t>1085</a:t>
            </a:r>
            <a:r>
              <a:rPr lang="pt-BR" sz="2000" baseline="30000">
                <a:solidFill>
                  <a:srgbClr val="FF3300"/>
                </a:solidFill>
              </a:rPr>
              <a:t>0 </a:t>
            </a:r>
            <a:r>
              <a:rPr lang="pt-BR" sz="2000">
                <a:solidFill>
                  <a:srgbClr val="FF3300"/>
                </a:solidFill>
              </a:rPr>
              <a:t>C</a:t>
            </a:r>
            <a:r>
              <a:rPr lang="pt-BR" sz="2000"/>
              <a:t>).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pt-BR" sz="2000"/>
              <a:t>Os gases em alta temperatura e pressão são expandidos na turbina de expansão, produzindo movimento mecânico que acionará o compressor (</a:t>
            </a:r>
            <a:r>
              <a:rPr lang="pt-BR" sz="2000">
                <a:solidFill>
                  <a:schemeClr val="accent2"/>
                </a:solidFill>
              </a:rPr>
              <a:t>40~60%)</a:t>
            </a:r>
            <a:r>
              <a:rPr lang="pt-BR" sz="2000"/>
              <a:t> e o gerador elétrico (</a:t>
            </a:r>
            <a:r>
              <a:rPr lang="pt-BR" sz="2000">
                <a:solidFill>
                  <a:schemeClr val="accent2"/>
                </a:solidFill>
              </a:rPr>
              <a:t>30~40%).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pt-BR" sz="2000"/>
              <a:t>Os gases quentes são eliminados pelo exaustor (</a:t>
            </a:r>
            <a:r>
              <a:rPr lang="pt-BR" sz="2000">
                <a:solidFill>
                  <a:srgbClr val="FF3300"/>
                </a:solidFill>
              </a:rPr>
              <a:t>530</a:t>
            </a:r>
            <a:r>
              <a:rPr lang="pt-BR" sz="2000" baseline="30000">
                <a:solidFill>
                  <a:srgbClr val="FF3300"/>
                </a:solidFill>
              </a:rPr>
              <a:t>0 </a:t>
            </a:r>
            <a:r>
              <a:rPr lang="pt-BR" sz="2000">
                <a:solidFill>
                  <a:srgbClr val="FF3300"/>
                </a:solidFill>
              </a:rPr>
              <a:t>C</a:t>
            </a:r>
            <a:r>
              <a:rPr lang="pt-BR" sz="2000"/>
              <a:t>).</a:t>
            </a:r>
          </a:p>
        </p:txBody>
      </p:sp>
      <p:sp>
        <p:nvSpPr>
          <p:cNvPr id="16390" name="Rectangle 11"/>
          <p:cNvSpPr>
            <a:spLocks noChangeArrowheads="1"/>
          </p:cNvSpPr>
          <p:nvPr/>
        </p:nvSpPr>
        <p:spPr bwMode="auto">
          <a:xfrm>
            <a:off x="0" y="2943225"/>
            <a:ext cx="78105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/>
              <a:t>Fonte: Willis, H.L., and Scott, W.G., Distributed Power Generation,Ed. Marcel-Dekker,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7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Ciclo combinado</a:t>
            </a:r>
          </a:p>
        </p:txBody>
      </p:sp>
      <p:sp>
        <p:nvSpPr>
          <p:cNvPr id="19459" name="Line 8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9460" name="Text Box 9"/>
          <p:cNvSpPr txBox="1">
            <a:spLocks noChangeArrowheads="1"/>
          </p:cNvSpPr>
          <p:nvPr/>
        </p:nvSpPr>
        <p:spPr bwMode="auto">
          <a:xfrm>
            <a:off x="0" y="533400"/>
            <a:ext cx="8991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Pode-se empregar uma turbina a vapor e uma turbina a gás em conjunto de forma a melhorar a eficiência energética.</a:t>
            </a:r>
          </a:p>
        </p:txBody>
      </p:sp>
      <p:pic>
        <p:nvPicPr>
          <p:cNvPr id="19461" name="Picture 10" descr="G:\CursoCEMAR\DESENHOS\PCH\1.svg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163" y="1493838"/>
            <a:ext cx="7559675" cy="513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Máquina de Combustão Interna a Pistão – Características</a:t>
            </a:r>
          </a:p>
        </p:txBody>
      </p:sp>
      <p:sp>
        <p:nvSpPr>
          <p:cNvPr id="24579" name="Line 5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0" y="533400"/>
            <a:ext cx="89154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dirty="0">
                <a:cs typeface="Times New Roman" pitchFamily="18" charset="0"/>
              </a:rPr>
              <a:t> Tecnologia </a:t>
            </a:r>
            <a:r>
              <a:rPr lang="pt-BR" smtClean="0">
                <a:cs typeface="Times New Roman" pitchFamily="18" charset="0"/>
              </a:rPr>
              <a:t>bem madura.</a:t>
            </a:r>
            <a:endParaRPr lang="pt-BR" dirty="0">
              <a:cs typeface="Times New Roman" pitchFamily="18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>
                <a:cs typeface="Times New Roman" pitchFamily="18" charset="0"/>
              </a:rPr>
              <a:t> Baixo custo de instalação.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>
                <a:cs typeface="Times New Roman" pitchFamily="18" charset="0"/>
              </a:rPr>
              <a:t> Adequada para operação intermitente (parada e partida rápida).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>
                <a:cs typeface="Times New Roman" pitchFamily="18" charset="0"/>
              </a:rPr>
              <a:t> O rendimento não cai em meia carga (constante entre 30 e 35%).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>
                <a:cs typeface="Times New Roman" pitchFamily="18" charset="0"/>
              </a:rPr>
              <a:t> Exaustão de gases em alta temperatura e presença de líquidos de resfriamento em alta temperatura, sendo adequada para cogeração.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>
                <a:cs typeface="Times New Roman" pitchFamily="18" charset="0"/>
              </a:rPr>
              <a:t> Máquinas a pistão alimentadas por gás natural tem baixo nível de emissão de poluentes.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>
                <a:cs typeface="Times New Roman" pitchFamily="18" charset="0"/>
              </a:rPr>
              <a:t> São máquinas adequadas para projetos de </a:t>
            </a:r>
            <a:r>
              <a:rPr lang="pt-BR" dirty="0" err="1">
                <a:cs typeface="Times New Roman" pitchFamily="18" charset="0"/>
              </a:rPr>
              <a:t>bio-gás</a:t>
            </a:r>
            <a:r>
              <a:rPr lang="pt-BR" dirty="0">
                <a:cs typeface="Times New Roman" pitchFamily="18" charset="0"/>
              </a:rPr>
              <a:t> de aterro sanitário, tratamento de esgoto, </a:t>
            </a:r>
            <a:r>
              <a:rPr lang="pt-BR" dirty="0" err="1">
                <a:cs typeface="Times New Roman" pitchFamily="18" charset="0"/>
              </a:rPr>
              <a:t>bio-digestores</a:t>
            </a:r>
            <a:r>
              <a:rPr lang="pt-BR" dirty="0">
                <a:cs typeface="Times New Roman" pitchFamily="18" charset="0"/>
              </a:rPr>
              <a:t>, e também com o uso de </a:t>
            </a:r>
            <a:r>
              <a:rPr lang="pt-BR" dirty="0" err="1">
                <a:cs typeface="Times New Roman" pitchFamily="18" charset="0"/>
              </a:rPr>
              <a:t>bio-diesel</a:t>
            </a:r>
            <a:r>
              <a:rPr lang="pt-BR" dirty="0">
                <a:cs typeface="Times New Roman" pitchFamily="18" charset="0"/>
              </a:rPr>
              <a:t>.</a:t>
            </a:r>
            <a:r>
              <a:rPr lang="pt-BR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MCI – Características</a:t>
            </a:r>
          </a:p>
        </p:txBody>
      </p:sp>
      <p:sp>
        <p:nvSpPr>
          <p:cNvPr id="25603" name="Line 6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5604" name="Text Box 7"/>
          <p:cNvSpPr txBox="1">
            <a:spLocks noChangeArrowheads="1"/>
          </p:cNvSpPr>
          <p:nvPr/>
        </p:nvSpPr>
        <p:spPr bwMode="auto">
          <a:xfrm>
            <a:off x="152400" y="609600"/>
            <a:ext cx="8839200" cy="603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  <a:sym typeface="Wingdings" pitchFamily="2" charset="2"/>
              </a:rPr>
              <a:t> </a:t>
            </a:r>
            <a:r>
              <a:rPr lang="pt-BR" sz="2000" dirty="0">
                <a:cs typeface="Times New Roman" pitchFamily="18" charset="0"/>
              </a:rPr>
              <a:t>Ignição por faísca (Otto) ou por compressão (Diesel).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Compatíveis com vários tipos de combustíveis líquidos e gasosos.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Projetos multicilindros para a redução de vibração.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Resfriamento a água, permitindo a recuperação de calor (cogeração).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Sistema de lubrificação a óleo, permitindo a recuperação de calor (cogeração).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Exaustão de gases em alta temperatura, permitindo a recuperação de calor (cogeração).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Sistema de injeção forçada de ar p/ melhoria da eficiência: utilizam os gases de exaustão para girar turbinas que por sua vez giram bombas de ar.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Reguladores de velocidade: controladores eletrônicos podem atuar rapidamente para manter velocidade constante.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Os reguladores eletromecânicos também podem ser utilizados, no entanto sua resposta lenta não é adequada para máquinas de resposta rápida como as máquinas de combustão à pistão.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Em geral são utilizados geradores síncronos ou de indução trifásicos.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MCI – Princípio de funcionamento (4 tempos)</a:t>
            </a:r>
          </a:p>
        </p:txBody>
      </p:sp>
      <p:sp>
        <p:nvSpPr>
          <p:cNvPr id="26627" name="Line 6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6628" name="Text Box 7"/>
          <p:cNvSpPr txBox="1">
            <a:spLocks noChangeArrowheads="1"/>
          </p:cNvSpPr>
          <p:nvPr/>
        </p:nvSpPr>
        <p:spPr bwMode="auto">
          <a:xfrm>
            <a:off x="952500" y="5867400"/>
            <a:ext cx="723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400" i="1"/>
              <a:t>This is a file from http://enciclopedia.us.es/index.php/Imagen:Motor_de_cuatro_tiempos.png</a:t>
            </a:r>
          </a:p>
        </p:txBody>
      </p:sp>
      <p:grpSp>
        <p:nvGrpSpPr>
          <p:cNvPr id="26629" name="Group 8"/>
          <p:cNvGrpSpPr>
            <a:grpSpLocks/>
          </p:cNvGrpSpPr>
          <p:nvPr/>
        </p:nvGrpSpPr>
        <p:grpSpPr bwMode="auto">
          <a:xfrm>
            <a:off x="95250" y="1219200"/>
            <a:ext cx="8953500" cy="4419600"/>
            <a:chOff x="120" y="720"/>
            <a:chExt cx="5640" cy="2784"/>
          </a:xfrm>
        </p:grpSpPr>
        <p:grpSp>
          <p:nvGrpSpPr>
            <p:cNvPr id="26630" name="Group 9"/>
            <p:cNvGrpSpPr>
              <a:grpSpLocks/>
            </p:cNvGrpSpPr>
            <p:nvPr/>
          </p:nvGrpSpPr>
          <p:grpSpPr bwMode="auto">
            <a:xfrm>
              <a:off x="120" y="720"/>
              <a:ext cx="5520" cy="2784"/>
              <a:chOff x="120" y="720"/>
              <a:chExt cx="5520" cy="2784"/>
            </a:xfrm>
          </p:grpSpPr>
          <p:pic>
            <p:nvPicPr>
              <p:cNvPr id="26632" name="Picture 10" descr="C:\Walmir\Work\DISCIPLINAS\DG_POS\AULAS\AULA10\FIGURAS\Ciclo_de_cuatro_tiempos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20" y="720"/>
                <a:ext cx="5520" cy="2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6633" name="Text Box 11"/>
              <p:cNvSpPr txBox="1">
                <a:spLocks noChangeArrowheads="1"/>
              </p:cNvSpPr>
              <p:nvPr/>
            </p:nvSpPr>
            <p:spPr bwMode="auto">
              <a:xfrm>
                <a:off x="432" y="3062"/>
                <a:ext cx="4464" cy="44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pt-BR" sz="2000"/>
                  <a:t> 1</a:t>
                </a:r>
                <a:r>
                  <a:rPr lang="pt-BR" sz="2000" baseline="30000"/>
                  <a:t>o. </a:t>
                </a:r>
                <a:r>
                  <a:rPr lang="pt-BR" sz="2000"/>
                  <a:t>tempo	 2</a:t>
                </a:r>
                <a:r>
                  <a:rPr lang="pt-BR" sz="2000" baseline="30000"/>
                  <a:t>o. </a:t>
                </a:r>
                <a:r>
                  <a:rPr lang="pt-BR" sz="2000"/>
                  <a:t>tempo	 3</a:t>
                </a:r>
                <a:r>
                  <a:rPr lang="pt-BR" sz="2000" baseline="30000"/>
                  <a:t>o. </a:t>
                </a:r>
                <a:r>
                  <a:rPr lang="pt-BR" sz="2000"/>
                  <a:t>tempo	4</a:t>
                </a:r>
                <a:r>
                  <a:rPr lang="pt-BR" sz="2000" baseline="30000"/>
                  <a:t>o. </a:t>
                </a:r>
                <a:r>
                  <a:rPr lang="pt-BR" sz="2000"/>
                  <a:t>tempo</a:t>
                </a:r>
              </a:p>
              <a:p>
                <a:r>
                  <a:rPr lang="pt-BR" sz="2000"/>
                  <a:t>(admissão) 	(compressão)	(expansão)          (exaustão)</a:t>
                </a:r>
              </a:p>
            </p:txBody>
          </p:sp>
        </p:grpSp>
        <p:sp>
          <p:nvSpPr>
            <p:cNvPr id="26631" name="Text Box 12"/>
            <p:cNvSpPr txBox="1">
              <a:spLocks noChangeArrowheads="1"/>
            </p:cNvSpPr>
            <p:nvPr/>
          </p:nvSpPr>
          <p:spPr bwMode="auto">
            <a:xfrm>
              <a:off x="4752" y="864"/>
              <a:ext cx="1008" cy="21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57200" indent="-457200">
                <a:spcBef>
                  <a:spcPct val="20000"/>
                </a:spcBef>
              </a:pPr>
              <a:r>
                <a:rPr lang="pt-BR" sz="1400"/>
                <a:t>componentes:</a:t>
              </a:r>
            </a:p>
            <a:p>
              <a:pPr marL="457200" indent="-457200">
                <a:spcBef>
                  <a:spcPct val="20000"/>
                </a:spcBef>
                <a:buFontTx/>
                <a:buAutoNum type="arabicPeriod"/>
              </a:pPr>
              <a:r>
                <a:rPr lang="pt-BR" sz="1400"/>
                <a:t>válvula de admissão</a:t>
              </a:r>
            </a:p>
            <a:p>
              <a:pPr marL="457200" indent="-457200">
                <a:spcBef>
                  <a:spcPct val="20000"/>
                </a:spcBef>
                <a:buFontTx/>
                <a:buAutoNum type="arabicPeriod"/>
              </a:pPr>
              <a:r>
                <a:rPr lang="pt-BR" sz="1400"/>
                <a:t>vela de ignição</a:t>
              </a:r>
            </a:p>
            <a:p>
              <a:pPr marL="457200" indent="-457200">
                <a:spcBef>
                  <a:spcPct val="20000"/>
                </a:spcBef>
                <a:buFontTx/>
                <a:buAutoNum type="arabicPeriod"/>
              </a:pPr>
              <a:r>
                <a:rPr lang="pt-BR" sz="1400"/>
                <a:t>válvula de exaustão</a:t>
              </a:r>
            </a:p>
            <a:p>
              <a:pPr marL="457200" indent="-457200">
                <a:spcBef>
                  <a:spcPct val="20000"/>
                </a:spcBef>
                <a:buFontTx/>
                <a:buAutoNum type="arabicPeriod"/>
              </a:pPr>
              <a:r>
                <a:rPr lang="pt-BR" sz="1400"/>
                <a:t>câmara de combustão</a:t>
              </a:r>
            </a:p>
            <a:p>
              <a:pPr marL="457200" indent="-457200">
                <a:spcBef>
                  <a:spcPct val="20000"/>
                </a:spcBef>
                <a:buFontTx/>
                <a:buAutoNum type="arabicPeriod"/>
              </a:pPr>
              <a:r>
                <a:rPr lang="pt-BR" sz="1400"/>
                <a:t>pistão</a:t>
              </a:r>
            </a:p>
            <a:p>
              <a:pPr marL="457200" indent="-457200">
                <a:spcBef>
                  <a:spcPct val="20000"/>
                </a:spcBef>
                <a:buFontTx/>
                <a:buAutoNum type="arabicPeriod"/>
              </a:pPr>
              <a:r>
                <a:rPr lang="pt-BR" sz="1400"/>
                <a:t>segmentos</a:t>
              </a:r>
            </a:p>
            <a:p>
              <a:pPr marL="457200" indent="-457200">
                <a:spcBef>
                  <a:spcPct val="20000"/>
                </a:spcBef>
                <a:buFontTx/>
                <a:buAutoNum type="arabicPeriod"/>
              </a:pPr>
              <a:r>
                <a:rPr lang="pt-BR" sz="1400"/>
                <a:t>cilindro</a:t>
              </a:r>
            </a:p>
            <a:p>
              <a:pPr marL="457200" indent="-457200">
                <a:spcBef>
                  <a:spcPct val="20000"/>
                </a:spcBef>
                <a:buFontTx/>
                <a:buAutoNum type="arabicPeriod"/>
              </a:pPr>
              <a:r>
                <a:rPr lang="pt-BR" sz="1400"/>
                <a:t>biela</a:t>
              </a:r>
            </a:p>
            <a:p>
              <a:pPr marL="457200" indent="-457200">
                <a:spcBef>
                  <a:spcPct val="20000"/>
                </a:spcBef>
                <a:buFontTx/>
                <a:buAutoNum type="arabicPeriod"/>
              </a:pPr>
              <a:r>
                <a:rPr lang="pt-BR" sz="1400"/>
                <a:t>virabrequim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MCI – Princípio de funcionamento (4 tempos)</a:t>
            </a:r>
          </a:p>
        </p:txBody>
      </p:sp>
      <p:sp>
        <p:nvSpPr>
          <p:cNvPr id="27651" name="Line 11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pic>
        <p:nvPicPr>
          <p:cNvPr id="27652" name="Picture 12" descr="C:\Walmir\Work\DISCIPLINAS\DG_POS\AULAS\AULA10\FIGURAS\4-Stroke-Engine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066800"/>
            <a:ext cx="21780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 Box 13"/>
          <p:cNvSpPr txBox="1">
            <a:spLocks noChangeArrowheads="1"/>
          </p:cNvSpPr>
          <p:nvPr/>
        </p:nvSpPr>
        <p:spPr bwMode="auto">
          <a:xfrm>
            <a:off x="3276600" y="1219200"/>
            <a:ext cx="54102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pt-BR"/>
              <a:t>Ar e combustível vaporizado são aspirados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pt-BR"/>
              <a:t>Ar e combustível vaporizado são comprimidos e ocorre a ignição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pt-BR"/>
              <a:t>Combustão do combustível empurra o pistão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pt-BR"/>
              <a:t>Câmara de exaustão elimina os gases</a:t>
            </a:r>
          </a:p>
        </p:txBody>
      </p:sp>
      <p:sp>
        <p:nvSpPr>
          <p:cNvPr id="27654" name="Text Box 14"/>
          <p:cNvSpPr txBox="1">
            <a:spLocks noChangeArrowheads="1"/>
          </p:cNvSpPr>
          <p:nvPr/>
        </p:nvSpPr>
        <p:spPr bwMode="auto">
          <a:xfrm>
            <a:off x="381000" y="5867400"/>
            <a:ext cx="3505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400" i="1"/>
              <a:t>This is a file from the Wikimedia Commons.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MCI – Princípio de funcionamento</a:t>
            </a:r>
          </a:p>
        </p:txBody>
      </p:sp>
      <p:sp>
        <p:nvSpPr>
          <p:cNvPr id="29699" name="Line 7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29700" name="Text Box 8"/>
          <p:cNvSpPr txBox="1">
            <a:spLocks noChangeArrowheads="1"/>
          </p:cNvSpPr>
          <p:nvPr/>
        </p:nvSpPr>
        <p:spPr bwMode="auto">
          <a:xfrm>
            <a:off x="2667000" y="6172200"/>
            <a:ext cx="381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400" i="1"/>
              <a:t>This file is in the public domain created by NASA</a:t>
            </a:r>
          </a:p>
        </p:txBody>
      </p:sp>
      <p:pic>
        <p:nvPicPr>
          <p:cNvPr id="29701" name="Picture 9" descr="C:\Walmir\Work\DISCIPLINAS\DG_POS\AULAS\AULA10\FIGURAS\powert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914400"/>
            <a:ext cx="6705600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MCI – Princípio de funcionamento</a:t>
            </a:r>
          </a:p>
        </p:txBody>
      </p:sp>
      <p:sp>
        <p:nvSpPr>
          <p:cNvPr id="30723" name="Line 7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0724" name="Text Box 8"/>
          <p:cNvSpPr txBox="1">
            <a:spLocks noChangeArrowheads="1"/>
          </p:cNvSpPr>
          <p:nvPr/>
        </p:nvSpPr>
        <p:spPr bwMode="auto">
          <a:xfrm>
            <a:off x="2667000" y="6172200"/>
            <a:ext cx="381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400" i="1"/>
              <a:t>This file is in the public domain created by NASA</a:t>
            </a:r>
          </a:p>
        </p:txBody>
      </p:sp>
      <p:pic>
        <p:nvPicPr>
          <p:cNvPr id="30725" name="Picture 9" descr="C:\Walmir\Work\DISCIPLINAS\DG_POS\AULAS\AULA10\FIGURAS\cshaf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738" y="914400"/>
            <a:ext cx="6740525" cy="507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MCI – Ciclo Otto versus Ciclo Diesel</a:t>
            </a:r>
          </a:p>
        </p:txBody>
      </p:sp>
      <p:sp>
        <p:nvSpPr>
          <p:cNvPr id="1028" name="Line 7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grpSp>
        <p:nvGrpSpPr>
          <p:cNvPr id="1029" name="Group 8"/>
          <p:cNvGrpSpPr>
            <a:grpSpLocks/>
          </p:cNvGrpSpPr>
          <p:nvPr/>
        </p:nvGrpSpPr>
        <p:grpSpPr bwMode="auto">
          <a:xfrm>
            <a:off x="838200" y="1447800"/>
            <a:ext cx="6553200" cy="4724400"/>
            <a:chOff x="1344" y="1632"/>
            <a:chExt cx="3696" cy="2578"/>
          </a:xfrm>
        </p:grpSpPr>
        <p:pic>
          <p:nvPicPr>
            <p:cNvPr id="1031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92" y="1632"/>
              <a:ext cx="3648" cy="123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026" name="Object 10"/>
            <p:cNvGraphicFramePr>
              <a:graphicFrameLocks noChangeAspect="1"/>
            </p:cNvGraphicFramePr>
            <p:nvPr/>
          </p:nvGraphicFramePr>
          <p:xfrm>
            <a:off x="1344" y="2928"/>
            <a:ext cx="3552" cy="1282"/>
          </p:xfrm>
          <a:graphic>
            <a:graphicData uri="http://schemas.openxmlformats.org/presentationml/2006/ole">
              <p:oleObj spid="_x0000_s1026" name="Figura" r:id="rId4" imgW="5610240" imgH="2026440" progId="Word.Picture.8">
                <p:embed/>
              </p:oleObj>
            </a:graphicData>
          </a:graphic>
        </p:graphicFrame>
      </p:grp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7467600" y="2286000"/>
            <a:ext cx="12954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Diesel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r>
              <a:rPr lang="pt-BR"/>
              <a:t>Otto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TV – Princípio de funcionamento</a:t>
            </a:r>
          </a:p>
        </p:txBody>
      </p:sp>
      <p:sp>
        <p:nvSpPr>
          <p:cNvPr id="8195" name="Line 6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8196" name="Text Box 7"/>
          <p:cNvSpPr txBox="1">
            <a:spLocks noChangeArrowheads="1"/>
          </p:cNvSpPr>
          <p:nvPr/>
        </p:nvSpPr>
        <p:spPr bwMode="auto">
          <a:xfrm>
            <a:off x="952500" y="4038600"/>
            <a:ext cx="723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400" i="1"/>
              <a:t>Fonte: http://www.adorofisica.com.br/trabalhos/fis/equipes/maquinasavapor/turbinavapor.htm</a:t>
            </a:r>
          </a:p>
        </p:txBody>
      </p:sp>
      <p:pic>
        <p:nvPicPr>
          <p:cNvPr id="8197" name="Picture 8" descr="C:\Walmir\Work\DISCIPLINAS\DG_POS\AULAS\AULA11\FIGURAS\steam.bmp"/>
          <p:cNvPicPr>
            <a:picLocks noChangeAspect="1" noChangeArrowheads="1"/>
          </p:cNvPicPr>
          <p:nvPr/>
        </p:nvPicPr>
        <p:blipFill>
          <a:blip r:embed="rId2" cstate="print"/>
          <a:srcRect t="21819" r="14223" b="2580"/>
          <a:stretch>
            <a:fillRect/>
          </a:stretch>
        </p:blipFill>
        <p:spPr bwMode="auto">
          <a:xfrm>
            <a:off x="1400175" y="508000"/>
            <a:ext cx="634365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0" y="4343400"/>
            <a:ext cx="9067800" cy="217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1600" dirty="0"/>
              <a:t> As turbinas a vapor são máquinas de combustão externa (os gases resultantes da queima do combustível não entram em contato com o fluido de trabalho que escoa no interior da máquina e realiza os processos de conversão da energia do combustível em potência mecânica no eixo). Devido a isto apresentam uma flexibilidade em relação ao combustível a ser utilizado, podendo usar inclusive aqueles que produzem resíduos sólidos (cinzas) durante a queima.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1600" dirty="0"/>
              <a:t> Como as turbinas a vapor são máquinas de combustão externa, o calor necessário para a ebulição do condensado e para o superaquecimento posterior deve ser transferido dos produtos da combustão ao fluido de trabalho através das serpentinas no interior da caldeira.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8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MCI – Ciclo Otto versus Ciclo Diesel</a:t>
            </a:r>
          </a:p>
        </p:txBody>
      </p:sp>
      <p:sp>
        <p:nvSpPr>
          <p:cNvPr id="31747" name="Line 9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1748" name="Text Box 10"/>
          <p:cNvSpPr txBox="1">
            <a:spLocks noChangeArrowheads="1"/>
          </p:cNvSpPr>
          <p:nvPr/>
        </p:nvSpPr>
        <p:spPr bwMode="auto">
          <a:xfrm>
            <a:off x="76200" y="609600"/>
            <a:ext cx="89154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A característica fundamental das máquinas Otto é a de na admissão (1º tempo) aspirarem uma mistura gasosa de ar e combustível (gasolina, álcool, gás ou outro combustível).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Depois que o cilindro está cheio com esta mistura, a válvula de admissão, que estava aberta durante o 1º tempo, fecha-se; então a mistura de ar e combustível sofre a compressão (2º tempo).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A seguir uma centelha elétrica na vela de ignição deflagra a explosão e, </a:t>
            </a:r>
            <a:r>
              <a:rPr lang="pt-BR" sz="2000" dirty="0" smtClean="0">
                <a:cs typeface="Times New Roman" pitchFamily="18" charset="0"/>
              </a:rPr>
              <a:t>consequentemente, </a:t>
            </a:r>
            <a:r>
              <a:rPr lang="pt-BR" sz="2000" dirty="0">
                <a:cs typeface="Times New Roman" pitchFamily="18" charset="0"/>
              </a:rPr>
              <a:t>a exaustão (3º tempo) da mistura gasosa.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cs typeface="Times New Roman" pitchFamily="18" charset="0"/>
              </a:rPr>
              <a:t> Finalmente a válvula de escape abre-se, ocorrendo simultaneamente a descarga da mistura gasosa para a atmosfera e a exaustão do restante dos gases queimados (4º tempo).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>
                <a:solidFill>
                  <a:srgbClr val="FF0000"/>
                </a:solidFill>
                <a:cs typeface="Times New Roman" pitchFamily="18" charset="0"/>
              </a:rPr>
              <a:t>  A máquina do tipo diesel aspira somente ar no 1º tempo; o ar é comprimido no 2º tempo; No início do 3º tempo o ar está em alta pressão e alta temperatura quando uma bomba injetora vaporiza combustível no cilindro, ocorrendo a combustão espontânea e a expansão dos gases; no 4º tempo ocorre a exaustão dos gases queimados.</a:t>
            </a:r>
            <a:r>
              <a:rPr lang="pt-BR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13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3795" name="Text Box 14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Cogeração – Geração de energia elétrica e térmica</a:t>
            </a:r>
          </a:p>
        </p:txBody>
      </p:sp>
      <p:sp>
        <p:nvSpPr>
          <p:cNvPr id="33796" name="Text Box 16"/>
          <p:cNvSpPr txBox="1">
            <a:spLocks noChangeArrowheads="1"/>
          </p:cNvSpPr>
          <p:nvPr/>
        </p:nvSpPr>
        <p:spPr bwMode="auto">
          <a:xfrm>
            <a:off x="0" y="457200"/>
            <a:ext cx="89916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1800"/>
              <a:t> Cogeração é definida como a produção de energia térmica e mecânica (a qual pode ser convertida em elétrica) simultaneamente (turbina a vapor, turbina a gás, máquina a pistão).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1800"/>
              <a:t> Cogeração também é definida como a produção de energia térmica e elétrica simultaneamente (células a combustível).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1800"/>
              <a:t> CHP: Combined Heat and Power.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1800"/>
              <a:t> A energia térmica pode ser empregada no processo, para aquecimento local ou para aquecimento distrital.</a:t>
            </a:r>
          </a:p>
        </p:txBody>
      </p:sp>
      <p:pic>
        <p:nvPicPr>
          <p:cNvPr id="33797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6088" y="2919413"/>
            <a:ext cx="5713412" cy="355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Rectangle 18"/>
          <p:cNvSpPr>
            <a:spLocks noChangeArrowheads="1"/>
          </p:cNvSpPr>
          <p:nvPr/>
        </p:nvSpPr>
        <p:spPr bwMode="auto">
          <a:xfrm>
            <a:off x="0" y="6583363"/>
            <a:ext cx="91440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cs typeface="Times New Roman" pitchFamily="18" charset="0"/>
              </a:rPr>
              <a:t>Source: Technical Report - Available Cogeneration Technologies in Europe, Cogen 3, 2003.</a:t>
            </a:r>
            <a:r>
              <a:rPr lang="pt-BR" sz="700"/>
              <a:t> </a:t>
            </a:r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9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Cogeração – Brasil: Biomassa (bagaço de cana)</a:t>
            </a:r>
          </a:p>
        </p:txBody>
      </p:sp>
      <p:sp>
        <p:nvSpPr>
          <p:cNvPr id="37891" name="Line 10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7892" name="Text Box 11"/>
          <p:cNvSpPr txBox="1">
            <a:spLocks noChangeArrowheads="1"/>
          </p:cNvSpPr>
          <p:nvPr/>
        </p:nvSpPr>
        <p:spPr bwMode="auto">
          <a:xfrm>
            <a:off x="228600" y="2819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0" y="533400"/>
            <a:ext cx="8991600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Predominam as turbinas a vapor de </a:t>
            </a:r>
            <a:r>
              <a:rPr lang="pt-BR" sz="2000" dirty="0" err="1"/>
              <a:t>contra-pressão</a:t>
            </a:r>
            <a:r>
              <a:rPr lang="pt-BR" sz="2000" dirty="0"/>
              <a:t> até 2001 (&lt;10MW).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A partir de 2001 foram implantados </a:t>
            </a:r>
            <a:r>
              <a:rPr lang="pt-BR" sz="2000" dirty="0" smtClean="0"/>
              <a:t>projetos </a:t>
            </a:r>
            <a:r>
              <a:rPr lang="pt-BR" sz="2000" dirty="0"/>
              <a:t>no estado de São Paulo com turbinas a vapor de </a:t>
            </a:r>
            <a:r>
              <a:rPr lang="pt-BR" sz="2000" dirty="0" err="1"/>
              <a:t>extração-condensação</a:t>
            </a:r>
            <a:r>
              <a:rPr lang="pt-BR" sz="2000" dirty="0"/>
              <a:t>, com um ou dois níveis de extração (até 40MW).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 smtClean="0"/>
              <a:t> </a:t>
            </a:r>
            <a:r>
              <a:rPr lang="pt-BR" sz="2000" dirty="0"/>
              <a:t>Capacidade instalada (2011): </a:t>
            </a:r>
            <a:r>
              <a:rPr lang="pt-BR" sz="2000" dirty="0" smtClean="0"/>
              <a:t>10.500 </a:t>
            </a:r>
            <a:r>
              <a:rPr lang="pt-BR" sz="2000" dirty="0"/>
              <a:t>MW - excedente = </a:t>
            </a:r>
            <a:r>
              <a:rPr lang="pt-BR" sz="2000" dirty="0" smtClean="0"/>
              <a:t>20</a:t>
            </a:r>
            <a:r>
              <a:rPr lang="pt-BR" sz="2000" dirty="0"/>
              <a:t>%.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</a:t>
            </a:r>
            <a:r>
              <a:rPr lang="pt-BR" sz="2000" dirty="0" smtClean="0"/>
              <a:t> </a:t>
            </a:r>
            <a:r>
              <a:rPr lang="pt-BR" sz="2000" dirty="0"/>
              <a:t>Capacidade de expansão de longo prazo até </a:t>
            </a:r>
            <a:r>
              <a:rPr lang="pt-BR" sz="2000" dirty="0" smtClean="0"/>
              <a:t>15.000 </a:t>
            </a:r>
            <a:r>
              <a:rPr lang="pt-BR" sz="2000" dirty="0"/>
              <a:t>MW usando bagaço, pontas e folhas, com  turbinas de </a:t>
            </a:r>
            <a:r>
              <a:rPr lang="pt-BR" sz="2000" dirty="0" err="1"/>
              <a:t>condensação-extração</a:t>
            </a:r>
            <a:r>
              <a:rPr lang="pt-BR" sz="2000" dirty="0"/>
              <a:t>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O período de safra da cana, de março a novembro, coincide com as épocas em que a oferta hidrelétrica é normalmente menor, por causa da diminuição das chuvas.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Esse processo (inserido na linha de produção =&gt; açúcar e álcool) representa uma terceira fonte de receita das usinas que a utilizam, podendo gerar até uma quarta fonte renda, a emissão de créditos de carbono.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9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Cogeração – Brasil: Biomassa (bagaço de cana)</a:t>
            </a:r>
          </a:p>
        </p:txBody>
      </p:sp>
      <p:sp>
        <p:nvSpPr>
          <p:cNvPr id="38915" name="Line 10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8916" name="Text Box 11"/>
          <p:cNvSpPr txBox="1">
            <a:spLocks noChangeArrowheads="1"/>
          </p:cNvSpPr>
          <p:nvPr/>
        </p:nvSpPr>
        <p:spPr bwMode="auto">
          <a:xfrm>
            <a:off x="228600" y="2819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/>
          </a:p>
        </p:txBody>
      </p:sp>
      <p:pic>
        <p:nvPicPr>
          <p:cNvPr id="38917" name="Picture 12" descr="C:\Walmir\Work\DISCIPLINAS\DG_POS\AULAS\AULA9\FIGURAS\TV_contra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4570413" cy="300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 Box 13"/>
          <p:cNvSpPr txBox="1">
            <a:spLocks noChangeArrowheads="1"/>
          </p:cNvSpPr>
          <p:nvPr/>
        </p:nvSpPr>
        <p:spPr bwMode="auto">
          <a:xfrm>
            <a:off x="152400" y="457200"/>
            <a:ext cx="4648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800"/>
              <a:t>contra-pressão</a:t>
            </a:r>
          </a:p>
        </p:txBody>
      </p:sp>
      <p:pic>
        <p:nvPicPr>
          <p:cNvPr id="38919" name="Picture 14" descr="C:\Walmir\Work\DISCIPLINAS\DG_POS\AULAS\AULA9\FIGURAS\TV_condensacao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0650" y="2840038"/>
            <a:ext cx="5137150" cy="371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0" name="Text Box 15"/>
          <p:cNvSpPr txBox="1">
            <a:spLocks noChangeArrowheads="1"/>
          </p:cNvSpPr>
          <p:nvPr/>
        </p:nvSpPr>
        <p:spPr bwMode="auto">
          <a:xfrm>
            <a:off x="5410200" y="2362200"/>
            <a:ext cx="3200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1800"/>
              <a:t>condensação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Cogeração – Brasil: Biomassa (bagaço de cana)</a:t>
            </a:r>
          </a:p>
        </p:txBody>
      </p:sp>
      <p:sp>
        <p:nvSpPr>
          <p:cNvPr id="39939" name="Line 7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39940" name="Text Box 8"/>
          <p:cNvSpPr txBox="1">
            <a:spLocks noChangeArrowheads="1"/>
          </p:cNvSpPr>
          <p:nvPr/>
        </p:nvSpPr>
        <p:spPr bwMode="auto">
          <a:xfrm>
            <a:off x="228600" y="2819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/>
          </a:p>
        </p:txBody>
      </p:sp>
      <p:sp>
        <p:nvSpPr>
          <p:cNvPr id="39941" name="Text Box 9"/>
          <p:cNvSpPr txBox="1">
            <a:spLocks noChangeArrowheads="1"/>
          </p:cNvSpPr>
          <p:nvPr/>
        </p:nvSpPr>
        <p:spPr bwMode="auto">
          <a:xfrm>
            <a:off x="76200" y="4660900"/>
            <a:ext cx="86868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  <a:buFontTx/>
              <a:buChar char="•"/>
            </a:pPr>
            <a:r>
              <a:rPr lang="pt-BR"/>
              <a:t> </a:t>
            </a:r>
            <a:r>
              <a:rPr lang="pt-BR" sz="2000"/>
              <a:t>Sistema de cogeração com turbinas a vapor de contra-pressão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14,2 kWh/tonelada de cana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Suficiente para uso próprio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Pequena quantidade de excedente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Opera somente na safra</a:t>
            </a:r>
          </a:p>
        </p:txBody>
      </p:sp>
      <p:grpSp>
        <p:nvGrpSpPr>
          <p:cNvPr id="39942" name="Group 10"/>
          <p:cNvGrpSpPr>
            <a:grpSpLocks/>
          </p:cNvGrpSpPr>
          <p:nvPr/>
        </p:nvGrpSpPr>
        <p:grpSpPr bwMode="auto">
          <a:xfrm>
            <a:off x="790575" y="1087438"/>
            <a:ext cx="7562850" cy="2359025"/>
            <a:chOff x="1700" y="1713"/>
            <a:chExt cx="11910" cy="3714"/>
          </a:xfrm>
        </p:grpSpPr>
        <p:sp>
          <p:nvSpPr>
            <p:cNvPr id="39943" name="Oval 11"/>
            <p:cNvSpPr>
              <a:spLocks noChangeArrowheads="1"/>
            </p:cNvSpPr>
            <p:nvPr/>
          </p:nvSpPr>
          <p:spPr bwMode="auto">
            <a:xfrm>
              <a:off x="3614" y="4107"/>
              <a:ext cx="522" cy="51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944" name="Line 12"/>
            <p:cNvSpPr>
              <a:spLocks noChangeShapeType="1"/>
            </p:cNvSpPr>
            <p:nvPr/>
          </p:nvSpPr>
          <p:spPr bwMode="auto">
            <a:xfrm flipV="1">
              <a:off x="3692" y="2967"/>
              <a:ext cx="0" cy="123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39945" name="Group 13"/>
            <p:cNvGrpSpPr>
              <a:grpSpLocks/>
            </p:cNvGrpSpPr>
            <p:nvPr/>
          </p:nvGrpSpPr>
          <p:grpSpPr bwMode="auto">
            <a:xfrm>
              <a:off x="1700" y="1713"/>
              <a:ext cx="11910" cy="3714"/>
              <a:chOff x="1700" y="1713"/>
              <a:chExt cx="11910" cy="3714"/>
            </a:xfrm>
          </p:grpSpPr>
          <p:sp>
            <p:nvSpPr>
              <p:cNvPr id="39946" name="Line 14"/>
              <p:cNvSpPr>
                <a:spLocks noChangeShapeType="1"/>
              </p:cNvSpPr>
              <p:nvPr/>
            </p:nvSpPr>
            <p:spPr bwMode="auto">
              <a:xfrm>
                <a:off x="6128" y="2001"/>
                <a:ext cx="0" cy="58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47" name="Line 15"/>
              <p:cNvSpPr>
                <a:spLocks noChangeShapeType="1"/>
              </p:cNvSpPr>
              <p:nvPr/>
            </p:nvSpPr>
            <p:spPr bwMode="auto">
              <a:xfrm>
                <a:off x="7994" y="2001"/>
                <a:ext cx="0" cy="75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48" name="Line 16"/>
              <p:cNvSpPr>
                <a:spLocks noChangeShapeType="1"/>
              </p:cNvSpPr>
              <p:nvPr/>
            </p:nvSpPr>
            <p:spPr bwMode="auto">
              <a:xfrm>
                <a:off x="11120" y="1995"/>
                <a:ext cx="0" cy="78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49" name="Text Box 17"/>
              <p:cNvSpPr txBox="1">
                <a:spLocks noChangeArrowheads="1"/>
              </p:cNvSpPr>
              <p:nvPr/>
            </p:nvSpPr>
            <p:spPr bwMode="auto">
              <a:xfrm>
                <a:off x="11456" y="5049"/>
                <a:ext cx="1122" cy="3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/>
                <a:r>
                  <a:rPr lang="pt-BR" sz="1200" b="1"/>
                  <a:t>ÁGUA</a:t>
                </a:r>
              </a:p>
            </p:txBody>
          </p:sp>
          <p:sp>
            <p:nvSpPr>
              <p:cNvPr id="39950" name="Text Box 18"/>
              <p:cNvSpPr txBox="1">
                <a:spLocks noChangeArrowheads="1"/>
              </p:cNvSpPr>
              <p:nvPr/>
            </p:nvSpPr>
            <p:spPr bwMode="auto">
              <a:xfrm>
                <a:off x="5864" y="5019"/>
                <a:ext cx="2514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/>
                <a:r>
                  <a:rPr lang="pt-BR" sz="1200" b="1"/>
                  <a:t>P/ ATMOSFERA</a:t>
                </a:r>
              </a:p>
            </p:txBody>
          </p:sp>
          <p:sp>
            <p:nvSpPr>
              <p:cNvPr id="39951" name="Text Box 19"/>
              <p:cNvSpPr txBox="1">
                <a:spLocks noChangeArrowheads="1"/>
              </p:cNvSpPr>
              <p:nvPr/>
            </p:nvSpPr>
            <p:spPr bwMode="auto">
              <a:xfrm>
                <a:off x="8144" y="2163"/>
                <a:ext cx="2220" cy="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/>
                <a:r>
                  <a:rPr lang="pt-BR" sz="1200" b="1"/>
                  <a:t>TURBO - MOENDA</a:t>
                </a:r>
              </a:p>
            </p:txBody>
          </p:sp>
          <p:sp>
            <p:nvSpPr>
              <p:cNvPr id="39952" name="Text Box 20"/>
              <p:cNvSpPr txBox="1">
                <a:spLocks noChangeArrowheads="1"/>
              </p:cNvSpPr>
              <p:nvPr/>
            </p:nvSpPr>
            <p:spPr bwMode="auto">
              <a:xfrm>
                <a:off x="11258" y="2145"/>
                <a:ext cx="2352" cy="4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/>
                <a:r>
                  <a:rPr lang="pt-BR" sz="1200" b="1"/>
                  <a:t>TURBO - GERADOR</a:t>
                </a:r>
              </a:p>
            </p:txBody>
          </p:sp>
          <p:grpSp>
            <p:nvGrpSpPr>
              <p:cNvPr id="39953" name="Group 21"/>
              <p:cNvGrpSpPr>
                <a:grpSpLocks/>
              </p:cNvGrpSpPr>
              <p:nvPr/>
            </p:nvGrpSpPr>
            <p:grpSpPr bwMode="auto">
              <a:xfrm>
                <a:off x="5834" y="2601"/>
                <a:ext cx="660" cy="732"/>
                <a:chOff x="5294" y="8985"/>
                <a:chExt cx="660" cy="732"/>
              </a:xfrm>
            </p:grpSpPr>
            <p:sp>
              <p:nvSpPr>
                <p:cNvPr id="40013" name="Rectangle 22"/>
                <p:cNvSpPr>
                  <a:spLocks noChangeArrowheads="1"/>
                </p:cNvSpPr>
                <p:nvPr/>
              </p:nvSpPr>
              <p:spPr bwMode="auto">
                <a:xfrm>
                  <a:off x="5294" y="8985"/>
                  <a:ext cx="660" cy="732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40014" name="Group 23"/>
                <p:cNvGrpSpPr>
                  <a:grpSpLocks/>
                </p:cNvGrpSpPr>
                <p:nvPr/>
              </p:nvGrpSpPr>
              <p:grpSpPr bwMode="auto">
                <a:xfrm>
                  <a:off x="5354" y="9081"/>
                  <a:ext cx="552" cy="540"/>
                  <a:chOff x="8124" y="8901"/>
                  <a:chExt cx="552" cy="540"/>
                </a:xfrm>
              </p:grpSpPr>
              <p:sp>
                <p:nvSpPr>
                  <p:cNvPr id="40015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8174" y="8925"/>
                    <a:ext cx="438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0016" name="Line 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8198" y="8901"/>
                    <a:ext cx="408" cy="54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0017" name="Line 26"/>
                  <p:cNvSpPr>
                    <a:spLocks noChangeShapeType="1"/>
                  </p:cNvSpPr>
                  <p:nvPr/>
                </p:nvSpPr>
                <p:spPr bwMode="auto">
                  <a:xfrm rot="17049684" flipH="1">
                    <a:off x="8191" y="8895"/>
                    <a:ext cx="417" cy="55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0018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8186" y="9441"/>
                    <a:ext cx="438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</p:grpSp>
          <p:grpSp>
            <p:nvGrpSpPr>
              <p:cNvPr id="39954" name="Group 28"/>
              <p:cNvGrpSpPr>
                <a:grpSpLocks/>
              </p:cNvGrpSpPr>
              <p:nvPr/>
            </p:nvGrpSpPr>
            <p:grpSpPr bwMode="auto">
              <a:xfrm>
                <a:off x="1700" y="1911"/>
                <a:ext cx="9423" cy="1050"/>
                <a:chOff x="1160" y="8547"/>
                <a:chExt cx="9423" cy="1050"/>
              </a:xfrm>
            </p:grpSpPr>
            <p:sp>
              <p:nvSpPr>
                <p:cNvPr id="4000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160" y="8907"/>
                  <a:ext cx="1386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BIOMASSA</a:t>
                  </a:r>
                </a:p>
              </p:txBody>
            </p:sp>
            <p:grpSp>
              <p:nvGrpSpPr>
                <p:cNvPr id="40008" name="Group 30"/>
                <p:cNvGrpSpPr>
                  <a:grpSpLocks/>
                </p:cNvGrpSpPr>
                <p:nvPr/>
              </p:nvGrpSpPr>
              <p:grpSpPr bwMode="auto">
                <a:xfrm>
                  <a:off x="2816" y="8547"/>
                  <a:ext cx="1620" cy="1050"/>
                  <a:chOff x="2816" y="8547"/>
                  <a:chExt cx="1620" cy="1050"/>
                </a:xfrm>
              </p:grpSpPr>
              <p:sp>
                <p:nvSpPr>
                  <p:cNvPr id="4001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70" y="8733"/>
                    <a:ext cx="1518" cy="72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pPr algn="ctr" eaLnBrk="0" hangingPunct="0"/>
                    <a:r>
                      <a:rPr lang="pt-BR" sz="1200" b="1"/>
                      <a:t>GERADOR</a:t>
                    </a:r>
                  </a:p>
                  <a:p>
                    <a:pPr algn="ctr" eaLnBrk="0" hangingPunct="0"/>
                    <a:r>
                      <a:rPr lang="pt-BR" sz="1200" b="1"/>
                      <a:t>DE VAPOR</a:t>
                    </a:r>
                    <a:endParaRPr lang="pt-BR" sz="1200"/>
                  </a:p>
                </p:txBody>
              </p:sp>
              <p:sp>
                <p:nvSpPr>
                  <p:cNvPr id="4001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2816" y="8547"/>
                    <a:ext cx="1620" cy="1050"/>
                  </a:xfrm>
                  <a:prstGeom prst="rect">
                    <a:avLst/>
                  </a:pr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sp>
              <p:nvSpPr>
                <p:cNvPr id="40009" name="Line 33"/>
                <p:cNvSpPr>
                  <a:spLocks noChangeShapeType="1"/>
                </p:cNvSpPr>
                <p:nvPr/>
              </p:nvSpPr>
              <p:spPr bwMode="auto">
                <a:xfrm>
                  <a:off x="1484" y="9297"/>
                  <a:ext cx="132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010" name="Line 34"/>
                <p:cNvSpPr>
                  <a:spLocks noChangeShapeType="1"/>
                </p:cNvSpPr>
                <p:nvPr/>
              </p:nvSpPr>
              <p:spPr bwMode="auto">
                <a:xfrm>
                  <a:off x="4463" y="8637"/>
                  <a:ext cx="612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grpSp>
            <p:nvGrpSpPr>
              <p:cNvPr id="39955" name="Group 35"/>
              <p:cNvGrpSpPr>
                <a:grpSpLocks/>
              </p:cNvGrpSpPr>
              <p:nvPr/>
            </p:nvGrpSpPr>
            <p:grpSpPr bwMode="auto">
              <a:xfrm>
                <a:off x="4772" y="4047"/>
                <a:ext cx="1602" cy="516"/>
                <a:chOff x="4232" y="10431"/>
                <a:chExt cx="1602" cy="516"/>
              </a:xfrm>
            </p:grpSpPr>
            <p:sp>
              <p:nvSpPr>
                <p:cNvPr id="40005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268" y="10539"/>
                  <a:ext cx="1518" cy="4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PROCESSO</a:t>
                  </a:r>
                </a:p>
              </p:txBody>
            </p:sp>
            <p:sp>
              <p:nvSpPr>
                <p:cNvPr id="40006" name="Rectangle 37"/>
                <p:cNvSpPr>
                  <a:spLocks noChangeArrowheads="1"/>
                </p:cNvSpPr>
                <p:nvPr/>
              </p:nvSpPr>
              <p:spPr bwMode="auto">
                <a:xfrm>
                  <a:off x="4232" y="10431"/>
                  <a:ext cx="1602" cy="492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9956" name="Line 38"/>
              <p:cNvSpPr>
                <a:spLocks noChangeShapeType="1"/>
              </p:cNvSpPr>
              <p:nvPr/>
            </p:nvSpPr>
            <p:spPr bwMode="auto">
              <a:xfrm flipH="1">
                <a:off x="4124" y="4353"/>
                <a:ext cx="64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39957" name="Group 39"/>
              <p:cNvGrpSpPr>
                <a:grpSpLocks/>
              </p:cNvGrpSpPr>
              <p:nvPr/>
            </p:nvGrpSpPr>
            <p:grpSpPr bwMode="auto">
              <a:xfrm>
                <a:off x="7376" y="4029"/>
                <a:ext cx="3150" cy="534"/>
                <a:chOff x="7544" y="10365"/>
                <a:chExt cx="3150" cy="534"/>
              </a:xfrm>
            </p:grpSpPr>
            <p:sp>
              <p:nvSpPr>
                <p:cNvPr id="4000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7610" y="10461"/>
                  <a:ext cx="3000" cy="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DESSUPERAQUECEDOR</a:t>
                  </a:r>
                </a:p>
              </p:txBody>
            </p:sp>
            <p:sp>
              <p:nvSpPr>
                <p:cNvPr id="40004" name="Rectangle 41"/>
                <p:cNvSpPr>
                  <a:spLocks noChangeArrowheads="1"/>
                </p:cNvSpPr>
                <p:nvPr/>
              </p:nvSpPr>
              <p:spPr bwMode="auto">
                <a:xfrm>
                  <a:off x="7544" y="10365"/>
                  <a:ext cx="3150" cy="48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  <p:sp>
            <p:nvSpPr>
              <p:cNvPr id="39958" name="Line 42"/>
              <p:cNvSpPr>
                <a:spLocks noChangeShapeType="1"/>
              </p:cNvSpPr>
              <p:nvPr/>
            </p:nvSpPr>
            <p:spPr bwMode="auto">
              <a:xfrm flipH="1">
                <a:off x="6374" y="4353"/>
                <a:ext cx="99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59" name="Line 43"/>
              <p:cNvSpPr>
                <a:spLocks noChangeShapeType="1"/>
              </p:cNvSpPr>
              <p:nvPr/>
            </p:nvSpPr>
            <p:spPr bwMode="auto">
              <a:xfrm>
                <a:off x="6902" y="4353"/>
                <a:ext cx="0" cy="57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60" name="Oval 44"/>
              <p:cNvSpPr>
                <a:spLocks noChangeArrowheads="1"/>
              </p:cNvSpPr>
              <p:nvPr/>
            </p:nvSpPr>
            <p:spPr bwMode="auto">
              <a:xfrm>
                <a:off x="10382" y="4899"/>
                <a:ext cx="522" cy="510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61" name="Line 45"/>
              <p:cNvSpPr>
                <a:spLocks noChangeShapeType="1"/>
              </p:cNvSpPr>
              <p:nvPr/>
            </p:nvSpPr>
            <p:spPr bwMode="auto">
              <a:xfrm flipV="1">
                <a:off x="10382" y="4509"/>
                <a:ext cx="0" cy="66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62" name="Line 46"/>
              <p:cNvSpPr>
                <a:spLocks noChangeShapeType="1"/>
              </p:cNvSpPr>
              <p:nvPr/>
            </p:nvSpPr>
            <p:spPr bwMode="auto">
              <a:xfrm flipH="1">
                <a:off x="10922" y="5181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39963" name="Group 47"/>
              <p:cNvGrpSpPr>
                <a:grpSpLocks/>
              </p:cNvGrpSpPr>
              <p:nvPr/>
            </p:nvGrpSpPr>
            <p:grpSpPr bwMode="auto">
              <a:xfrm>
                <a:off x="7886" y="2589"/>
                <a:ext cx="2076" cy="798"/>
                <a:chOff x="7346" y="8973"/>
                <a:chExt cx="2076" cy="798"/>
              </a:xfrm>
            </p:grpSpPr>
            <p:grpSp>
              <p:nvGrpSpPr>
                <p:cNvPr id="39989" name="Group 48"/>
                <p:cNvGrpSpPr>
                  <a:grpSpLocks/>
                </p:cNvGrpSpPr>
                <p:nvPr/>
              </p:nvGrpSpPr>
              <p:grpSpPr bwMode="auto">
                <a:xfrm>
                  <a:off x="8564" y="8973"/>
                  <a:ext cx="858" cy="798"/>
                  <a:chOff x="13082" y="6282"/>
                  <a:chExt cx="912" cy="912"/>
                </a:xfrm>
              </p:grpSpPr>
              <p:grpSp>
                <p:nvGrpSpPr>
                  <p:cNvPr id="39998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13094" y="6327"/>
                    <a:ext cx="882" cy="840"/>
                    <a:chOff x="13094" y="6327"/>
                    <a:chExt cx="882" cy="840"/>
                  </a:xfrm>
                </p:grpSpPr>
                <p:sp>
                  <p:nvSpPr>
                    <p:cNvPr id="40000" name="Oval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292" y="6327"/>
                      <a:ext cx="432" cy="45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0001" name="Oval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094" y="6717"/>
                      <a:ext cx="432" cy="45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0002" name="Oval 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544" y="6711"/>
                      <a:ext cx="432" cy="45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  <p:sp>
                <p:nvSpPr>
                  <p:cNvPr id="3999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13082" y="6282"/>
                    <a:ext cx="912" cy="912"/>
                  </a:xfrm>
                  <a:prstGeom prst="rect">
                    <a:avLst/>
                  </a:prstGeom>
                  <a:noFill/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grpSp>
              <p:nvGrpSpPr>
                <p:cNvPr id="39990" name="Group 54"/>
                <p:cNvGrpSpPr>
                  <a:grpSpLocks/>
                </p:cNvGrpSpPr>
                <p:nvPr/>
              </p:nvGrpSpPr>
              <p:grpSpPr bwMode="auto">
                <a:xfrm>
                  <a:off x="7346" y="8991"/>
                  <a:ext cx="1212" cy="756"/>
                  <a:chOff x="7346" y="8991"/>
                  <a:chExt cx="1212" cy="756"/>
                </a:xfrm>
              </p:grpSpPr>
              <p:grpSp>
                <p:nvGrpSpPr>
                  <p:cNvPr id="39991" name="Group 55"/>
                  <p:cNvGrpSpPr>
                    <a:grpSpLocks/>
                  </p:cNvGrpSpPr>
                  <p:nvPr/>
                </p:nvGrpSpPr>
                <p:grpSpPr bwMode="auto">
                  <a:xfrm>
                    <a:off x="7346" y="8991"/>
                    <a:ext cx="780" cy="756"/>
                    <a:chOff x="12164" y="6147"/>
                    <a:chExt cx="780" cy="756"/>
                  </a:xfrm>
                </p:grpSpPr>
                <p:sp>
                  <p:nvSpPr>
                    <p:cNvPr id="39994" name="Line 5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164" y="6315"/>
                      <a:ext cx="0" cy="40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39995" name="Line 5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164" y="6147"/>
                      <a:ext cx="768" cy="16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39996" name="Line 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44" y="6147"/>
                      <a:ext cx="0" cy="75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39997" name="Line 5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164" y="6711"/>
                      <a:ext cx="780" cy="19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  <p:sp>
                <p:nvSpPr>
                  <p:cNvPr id="39992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8120" y="9285"/>
                    <a:ext cx="438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9993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8132" y="9423"/>
                    <a:ext cx="41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</p:grpSp>
          <p:grpSp>
            <p:nvGrpSpPr>
              <p:cNvPr id="39964" name="Group 62"/>
              <p:cNvGrpSpPr>
                <a:grpSpLocks/>
              </p:cNvGrpSpPr>
              <p:nvPr/>
            </p:nvGrpSpPr>
            <p:grpSpPr bwMode="auto">
              <a:xfrm>
                <a:off x="11018" y="2625"/>
                <a:ext cx="1794" cy="756"/>
                <a:chOff x="10694" y="8997"/>
                <a:chExt cx="1794" cy="756"/>
              </a:xfrm>
            </p:grpSpPr>
            <p:grpSp>
              <p:nvGrpSpPr>
                <p:cNvPr id="39973" name="Group 63"/>
                <p:cNvGrpSpPr>
                  <a:grpSpLocks/>
                </p:cNvGrpSpPr>
                <p:nvPr/>
              </p:nvGrpSpPr>
              <p:grpSpPr bwMode="auto">
                <a:xfrm>
                  <a:off x="10694" y="8997"/>
                  <a:ext cx="1212" cy="756"/>
                  <a:chOff x="7346" y="8991"/>
                  <a:chExt cx="1212" cy="756"/>
                </a:xfrm>
              </p:grpSpPr>
              <p:grpSp>
                <p:nvGrpSpPr>
                  <p:cNvPr id="39982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7346" y="8991"/>
                    <a:ext cx="780" cy="756"/>
                    <a:chOff x="12164" y="6147"/>
                    <a:chExt cx="780" cy="756"/>
                  </a:xfrm>
                </p:grpSpPr>
                <p:sp>
                  <p:nvSpPr>
                    <p:cNvPr id="39985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164" y="6315"/>
                      <a:ext cx="0" cy="40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39986" name="Line 6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164" y="6147"/>
                      <a:ext cx="768" cy="16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39987" name="Line 6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44" y="6147"/>
                      <a:ext cx="0" cy="75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39988" name="Line 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164" y="6711"/>
                      <a:ext cx="780" cy="19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  <p:sp>
                <p:nvSpPr>
                  <p:cNvPr id="39983" name="Line 69"/>
                  <p:cNvSpPr>
                    <a:spLocks noChangeShapeType="1"/>
                  </p:cNvSpPr>
                  <p:nvPr/>
                </p:nvSpPr>
                <p:spPr bwMode="auto">
                  <a:xfrm>
                    <a:off x="8120" y="9285"/>
                    <a:ext cx="438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39984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8132" y="9423"/>
                    <a:ext cx="41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sp>
              <p:nvSpPr>
                <p:cNvPr id="39974" name="Oval 71"/>
                <p:cNvSpPr>
                  <a:spLocks noChangeArrowheads="1"/>
                </p:cNvSpPr>
                <p:nvPr/>
              </p:nvSpPr>
              <p:spPr bwMode="auto">
                <a:xfrm>
                  <a:off x="11846" y="9051"/>
                  <a:ext cx="642" cy="618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39975" name="Group 72"/>
                <p:cNvGrpSpPr>
                  <a:grpSpLocks/>
                </p:cNvGrpSpPr>
                <p:nvPr/>
              </p:nvGrpSpPr>
              <p:grpSpPr bwMode="auto">
                <a:xfrm>
                  <a:off x="11936" y="9237"/>
                  <a:ext cx="456" cy="246"/>
                  <a:chOff x="12266" y="6711"/>
                  <a:chExt cx="1230" cy="600"/>
                </a:xfrm>
              </p:grpSpPr>
              <p:grpSp>
                <p:nvGrpSpPr>
                  <p:cNvPr id="39976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12266" y="6993"/>
                    <a:ext cx="612" cy="318"/>
                    <a:chOff x="12266" y="6993"/>
                    <a:chExt cx="612" cy="318"/>
                  </a:xfrm>
                </p:grpSpPr>
                <p:sp>
                  <p:nvSpPr>
                    <p:cNvPr id="39980" name="Arc 74"/>
                    <p:cNvSpPr>
                      <a:spLocks/>
                    </p:cNvSpPr>
                    <p:nvPr/>
                  </p:nvSpPr>
                  <p:spPr bwMode="auto">
                    <a:xfrm flipV="1">
                      <a:off x="12566" y="6993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39981" name="Arc 75"/>
                    <p:cNvSpPr>
                      <a:spLocks/>
                    </p:cNvSpPr>
                    <p:nvPr/>
                  </p:nvSpPr>
                  <p:spPr bwMode="auto">
                    <a:xfrm rot="5299471" flipV="1">
                      <a:off x="12266" y="6999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  <p:grpSp>
                <p:nvGrpSpPr>
                  <p:cNvPr id="39977" name="Group 76"/>
                  <p:cNvGrpSpPr>
                    <a:grpSpLocks/>
                  </p:cNvGrpSpPr>
                  <p:nvPr/>
                </p:nvGrpSpPr>
                <p:grpSpPr bwMode="auto">
                  <a:xfrm rot="-10788844">
                    <a:off x="12884" y="6711"/>
                    <a:ext cx="612" cy="318"/>
                    <a:chOff x="12266" y="6993"/>
                    <a:chExt cx="612" cy="318"/>
                  </a:xfrm>
                </p:grpSpPr>
                <p:sp>
                  <p:nvSpPr>
                    <p:cNvPr id="39978" name="Arc 77"/>
                    <p:cNvSpPr>
                      <a:spLocks/>
                    </p:cNvSpPr>
                    <p:nvPr/>
                  </p:nvSpPr>
                  <p:spPr bwMode="auto">
                    <a:xfrm flipV="1">
                      <a:off x="12566" y="6993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39979" name="Arc 78"/>
                    <p:cNvSpPr>
                      <a:spLocks/>
                    </p:cNvSpPr>
                    <p:nvPr/>
                  </p:nvSpPr>
                  <p:spPr bwMode="auto">
                    <a:xfrm rot="5299471" flipV="1">
                      <a:off x="12266" y="6999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</p:grpSp>
          </p:grpSp>
          <p:sp>
            <p:nvSpPr>
              <p:cNvPr id="39965" name="Line 79"/>
              <p:cNvSpPr>
                <a:spLocks noChangeShapeType="1"/>
              </p:cNvSpPr>
              <p:nvPr/>
            </p:nvSpPr>
            <p:spPr bwMode="auto">
              <a:xfrm>
                <a:off x="6128" y="3345"/>
                <a:ext cx="0" cy="33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66" name="Line 80"/>
              <p:cNvSpPr>
                <a:spLocks noChangeShapeType="1"/>
              </p:cNvSpPr>
              <p:nvPr/>
            </p:nvSpPr>
            <p:spPr bwMode="auto">
              <a:xfrm>
                <a:off x="8540" y="3339"/>
                <a:ext cx="0" cy="33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67" name="Line 81"/>
              <p:cNvSpPr>
                <a:spLocks noChangeShapeType="1"/>
              </p:cNvSpPr>
              <p:nvPr/>
            </p:nvSpPr>
            <p:spPr bwMode="auto">
              <a:xfrm>
                <a:off x="11624" y="3345"/>
                <a:ext cx="0" cy="336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68" name="Line 82"/>
              <p:cNvSpPr>
                <a:spLocks noChangeShapeType="1"/>
              </p:cNvSpPr>
              <p:nvPr/>
            </p:nvSpPr>
            <p:spPr bwMode="auto">
              <a:xfrm>
                <a:off x="6140" y="3681"/>
                <a:ext cx="6036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69" name="Line 83"/>
              <p:cNvSpPr>
                <a:spLocks noChangeShapeType="1"/>
              </p:cNvSpPr>
              <p:nvPr/>
            </p:nvSpPr>
            <p:spPr bwMode="auto">
              <a:xfrm>
                <a:off x="12152" y="3687"/>
                <a:ext cx="0" cy="618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70" name="Line 84"/>
              <p:cNvSpPr>
                <a:spLocks noChangeShapeType="1"/>
              </p:cNvSpPr>
              <p:nvPr/>
            </p:nvSpPr>
            <p:spPr bwMode="auto">
              <a:xfrm flipH="1">
                <a:off x="10538" y="4323"/>
                <a:ext cx="163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971" name="Text Box 85"/>
              <p:cNvSpPr txBox="1">
                <a:spLocks noChangeArrowheads="1"/>
              </p:cNvSpPr>
              <p:nvPr/>
            </p:nvSpPr>
            <p:spPr bwMode="auto">
              <a:xfrm>
                <a:off x="4700" y="3435"/>
                <a:ext cx="1398" cy="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/>
                <a:r>
                  <a:rPr lang="pt-BR" sz="1200" b="1"/>
                  <a:t>0,247 MPa</a:t>
                </a:r>
              </a:p>
            </p:txBody>
          </p:sp>
          <p:sp>
            <p:nvSpPr>
              <p:cNvPr id="39972" name="Text Box 86"/>
              <p:cNvSpPr txBox="1">
                <a:spLocks noChangeArrowheads="1"/>
              </p:cNvSpPr>
              <p:nvPr/>
            </p:nvSpPr>
            <p:spPr bwMode="auto">
              <a:xfrm>
                <a:off x="4838" y="1713"/>
                <a:ext cx="1398" cy="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/>
                <a:r>
                  <a:rPr lang="pt-BR" sz="1200" b="1"/>
                  <a:t>2,2 MPa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8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Cogeração – Brasil: Biomassa (bagaço de cana)</a:t>
            </a:r>
          </a:p>
        </p:txBody>
      </p:sp>
      <p:sp>
        <p:nvSpPr>
          <p:cNvPr id="40963" name="Line 84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0964" name="Text Box 85"/>
          <p:cNvSpPr txBox="1">
            <a:spLocks noChangeArrowheads="1"/>
          </p:cNvSpPr>
          <p:nvPr/>
        </p:nvSpPr>
        <p:spPr bwMode="auto">
          <a:xfrm>
            <a:off x="228600" y="2819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/>
          </a:p>
        </p:txBody>
      </p:sp>
      <p:grpSp>
        <p:nvGrpSpPr>
          <p:cNvPr id="40965" name="Group 86"/>
          <p:cNvGrpSpPr>
            <a:grpSpLocks/>
          </p:cNvGrpSpPr>
          <p:nvPr/>
        </p:nvGrpSpPr>
        <p:grpSpPr bwMode="auto">
          <a:xfrm>
            <a:off x="1466850" y="555625"/>
            <a:ext cx="7677150" cy="3711575"/>
            <a:chOff x="872" y="2691"/>
            <a:chExt cx="12090" cy="5844"/>
          </a:xfrm>
        </p:grpSpPr>
        <p:sp>
          <p:nvSpPr>
            <p:cNvPr id="40967" name="Line 87"/>
            <p:cNvSpPr>
              <a:spLocks noChangeShapeType="1"/>
            </p:cNvSpPr>
            <p:nvPr/>
          </p:nvSpPr>
          <p:spPr bwMode="auto">
            <a:xfrm>
              <a:off x="7946" y="4371"/>
              <a:ext cx="0" cy="75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40968" name="Group 88"/>
            <p:cNvGrpSpPr>
              <a:grpSpLocks/>
            </p:cNvGrpSpPr>
            <p:nvPr/>
          </p:nvGrpSpPr>
          <p:grpSpPr bwMode="auto">
            <a:xfrm>
              <a:off x="872" y="2691"/>
              <a:ext cx="12090" cy="5844"/>
              <a:chOff x="872" y="2691"/>
              <a:chExt cx="12090" cy="5844"/>
            </a:xfrm>
          </p:grpSpPr>
          <p:sp>
            <p:nvSpPr>
              <p:cNvPr id="40969" name="Line 89"/>
              <p:cNvSpPr>
                <a:spLocks noChangeShapeType="1"/>
              </p:cNvSpPr>
              <p:nvPr/>
            </p:nvSpPr>
            <p:spPr bwMode="auto">
              <a:xfrm>
                <a:off x="8024" y="6147"/>
                <a:ext cx="43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40970" name="Group 90"/>
              <p:cNvGrpSpPr>
                <a:grpSpLocks/>
              </p:cNvGrpSpPr>
              <p:nvPr/>
            </p:nvGrpSpPr>
            <p:grpSpPr bwMode="auto">
              <a:xfrm>
                <a:off x="872" y="2691"/>
                <a:ext cx="12090" cy="5844"/>
                <a:chOff x="872" y="2691"/>
                <a:chExt cx="12090" cy="5844"/>
              </a:xfrm>
            </p:grpSpPr>
            <p:sp>
              <p:nvSpPr>
                <p:cNvPr id="40971" name="Line 91"/>
                <p:cNvSpPr>
                  <a:spLocks noChangeShapeType="1"/>
                </p:cNvSpPr>
                <p:nvPr/>
              </p:nvSpPr>
              <p:spPr bwMode="auto">
                <a:xfrm flipV="1">
                  <a:off x="2231" y="3843"/>
                  <a:ext cx="0" cy="351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72" name="Line 92"/>
                <p:cNvSpPr>
                  <a:spLocks noChangeShapeType="1"/>
                </p:cNvSpPr>
                <p:nvPr/>
              </p:nvSpPr>
              <p:spPr bwMode="auto">
                <a:xfrm>
                  <a:off x="4346" y="3045"/>
                  <a:ext cx="301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73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872" y="5223"/>
                  <a:ext cx="1386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BIOMASSA</a:t>
                  </a:r>
                </a:p>
              </p:txBody>
            </p:sp>
            <p:sp>
              <p:nvSpPr>
                <p:cNvPr id="40974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2762" y="5205"/>
                  <a:ext cx="1518" cy="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GERADOR</a:t>
                  </a:r>
                </a:p>
                <a:p>
                  <a:pPr algn="ctr" eaLnBrk="0" hangingPunct="0"/>
                  <a:r>
                    <a:rPr lang="pt-BR" sz="1200" b="1"/>
                    <a:t>DE VAPOR</a:t>
                  </a:r>
                  <a:endParaRPr lang="pt-BR" sz="1200"/>
                </a:p>
              </p:txBody>
            </p:sp>
            <p:sp>
              <p:nvSpPr>
                <p:cNvPr id="40975" name="Rectangle 95"/>
                <p:cNvSpPr>
                  <a:spLocks noChangeArrowheads="1"/>
                </p:cNvSpPr>
                <p:nvPr/>
              </p:nvSpPr>
              <p:spPr bwMode="auto">
                <a:xfrm>
                  <a:off x="2708" y="5019"/>
                  <a:ext cx="1620" cy="105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76" name="Line 96"/>
                <p:cNvSpPr>
                  <a:spLocks noChangeShapeType="1"/>
                </p:cNvSpPr>
                <p:nvPr/>
              </p:nvSpPr>
              <p:spPr bwMode="auto">
                <a:xfrm>
                  <a:off x="11504" y="6795"/>
                  <a:ext cx="0" cy="61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77" name="Oval 97"/>
                <p:cNvSpPr>
                  <a:spLocks noChangeArrowheads="1"/>
                </p:cNvSpPr>
                <p:nvPr/>
              </p:nvSpPr>
              <p:spPr bwMode="auto">
                <a:xfrm>
                  <a:off x="2192" y="7221"/>
                  <a:ext cx="522" cy="510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78" name="Line 98"/>
                <p:cNvSpPr>
                  <a:spLocks noChangeShapeType="1"/>
                </p:cNvSpPr>
                <p:nvPr/>
              </p:nvSpPr>
              <p:spPr bwMode="auto">
                <a:xfrm flipH="1">
                  <a:off x="2714" y="7461"/>
                  <a:ext cx="141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79" name="Line 99"/>
                <p:cNvSpPr>
                  <a:spLocks noChangeShapeType="1"/>
                </p:cNvSpPr>
                <p:nvPr/>
              </p:nvSpPr>
              <p:spPr bwMode="auto">
                <a:xfrm>
                  <a:off x="2228" y="5769"/>
                  <a:ext cx="46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80" name="Line 100"/>
                <p:cNvSpPr>
                  <a:spLocks noChangeShapeType="1"/>
                </p:cNvSpPr>
                <p:nvPr/>
              </p:nvSpPr>
              <p:spPr bwMode="auto">
                <a:xfrm>
                  <a:off x="5480" y="5109"/>
                  <a:ext cx="0" cy="5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81" name="Line 101"/>
                <p:cNvSpPr>
                  <a:spLocks noChangeShapeType="1"/>
                </p:cNvSpPr>
                <p:nvPr/>
              </p:nvSpPr>
              <p:spPr bwMode="auto">
                <a:xfrm>
                  <a:off x="7346" y="5109"/>
                  <a:ext cx="0" cy="75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82" name="Line 102"/>
                <p:cNvSpPr>
                  <a:spLocks noChangeShapeType="1"/>
                </p:cNvSpPr>
                <p:nvPr/>
              </p:nvSpPr>
              <p:spPr bwMode="auto">
                <a:xfrm>
                  <a:off x="10472" y="5103"/>
                  <a:ext cx="0" cy="78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83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10808" y="8157"/>
                  <a:ext cx="1122" cy="3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ÁGUA</a:t>
                  </a:r>
                </a:p>
              </p:txBody>
            </p:sp>
            <p:sp>
              <p:nvSpPr>
                <p:cNvPr id="40984" name="Text Box 104"/>
                <p:cNvSpPr txBox="1">
                  <a:spLocks noChangeArrowheads="1"/>
                </p:cNvSpPr>
                <p:nvPr/>
              </p:nvSpPr>
              <p:spPr bwMode="auto">
                <a:xfrm>
                  <a:off x="5216" y="8127"/>
                  <a:ext cx="2514" cy="4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P/ ATMOSFERA</a:t>
                  </a:r>
                </a:p>
              </p:txBody>
            </p:sp>
            <p:sp>
              <p:nvSpPr>
                <p:cNvPr id="40985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7496" y="5271"/>
                  <a:ext cx="2220" cy="4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TURBO - MOENDA</a:t>
                  </a:r>
                </a:p>
              </p:txBody>
            </p:sp>
            <p:sp>
              <p:nvSpPr>
                <p:cNvPr id="40986" name="Rectangle 106"/>
                <p:cNvSpPr>
                  <a:spLocks noChangeArrowheads="1"/>
                </p:cNvSpPr>
                <p:nvPr/>
              </p:nvSpPr>
              <p:spPr bwMode="auto">
                <a:xfrm>
                  <a:off x="5186" y="5709"/>
                  <a:ext cx="660" cy="732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87" name="Line 107"/>
                <p:cNvSpPr>
                  <a:spLocks noChangeShapeType="1"/>
                </p:cNvSpPr>
                <p:nvPr/>
              </p:nvSpPr>
              <p:spPr bwMode="auto">
                <a:xfrm>
                  <a:off x="5296" y="5829"/>
                  <a:ext cx="43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88" name="Line 108"/>
                <p:cNvSpPr>
                  <a:spLocks noChangeShapeType="1"/>
                </p:cNvSpPr>
                <p:nvPr/>
              </p:nvSpPr>
              <p:spPr bwMode="auto">
                <a:xfrm flipH="1">
                  <a:off x="5320" y="5805"/>
                  <a:ext cx="408" cy="54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89" name="Line 109"/>
                <p:cNvSpPr>
                  <a:spLocks noChangeShapeType="1"/>
                </p:cNvSpPr>
                <p:nvPr/>
              </p:nvSpPr>
              <p:spPr bwMode="auto">
                <a:xfrm rot="17049684" flipH="1">
                  <a:off x="5313" y="5799"/>
                  <a:ext cx="417" cy="55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90" name="Line 110"/>
                <p:cNvSpPr>
                  <a:spLocks noChangeShapeType="1"/>
                </p:cNvSpPr>
                <p:nvPr/>
              </p:nvSpPr>
              <p:spPr bwMode="auto">
                <a:xfrm>
                  <a:off x="5308" y="6345"/>
                  <a:ext cx="43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91" name="Line 111"/>
                <p:cNvSpPr>
                  <a:spLocks noChangeShapeType="1"/>
                </p:cNvSpPr>
                <p:nvPr/>
              </p:nvSpPr>
              <p:spPr bwMode="auto">
                <a:xfrm>
                  <a:off x="4355" y="5109"/>
                  <a:ext cx="612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92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4160" y="7263"/>
                  <a:ext cx="1518" cy="4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PROCESSO</a:t>
                  </a:r>
                </a:p>
              </p:txBody>
            </p:sp>
            <p:sp>
              <p:nvSpPr>
                <p:cNvPr id="40993" name="Rectangle 113"/>
                <p:cNvSpPr>
                  <a:spLocks noChangeArrowheads="1"/>
                </p:cNvSpPr>
                <p:nvPr/>
              </p:nvSpPr>
              <p:spPr bwMode="auto">
                <a:xfrm>
                  <a:off x="4124" y="7155"/>
                  <a:ext cx="1602" cy="492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94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6794" y="7233"/>
                  <a:ext cx="3000" cy="4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DESSUPERAQUECEDOR</a:t>
                  </a:r>
                </a:p>
              </p:txBody>
            </p:sp>
            <p:sp>
              <p:nvSpPr>
                <p:cNvPr id="40995" name="Rectangle 115"/>
                <p:cNvSpPr>
                  <a:spLocks noChangeArrowheads="1"/>
                </p:cNvSpPr>
                <p:nvPr/>
              </p:nvSpPr>
              <p:spPr bwMode="auto">
                <a:xfrm>
                  <a:off x="6728" y="7137"/>
                  <a:ext cx="3150" cy="48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96" name="Line 116"/>
                <p:cNvSpPr>
                  <a:spLocks noChangeShapeType="1"/>
                </p:cNvSpPr>
                <p:nvPr/>
              </p:nvSpPr>
              <p:spPr bwMode="auto">
                <a:xfrm flipH="1">
                  <a:off x="5726" y="7461"/>
                  <a:ext cx="99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97" name="Line 117"/>
                <p:cNvSpPr>
                  <a:spLocks noChangeShapeType="1"/>
                </p:cNvSpPr>
                <p:nvPr/>
              </p:nvSpPr>
              <p:spPr bwMode="auto">
                <a:xfrm>
                  <a:off x="6254" y="7461"/>
                  <a:ext cx="0" cy="57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98" name="Oval 118"/>
                <p:cNvSpPr>
                  <a:spLocks noChangeArrowheads="1"/>
                </p:cNvSpPr>
                <p:nvPr/>
              </p:nvSpPr>
              <p:spPr bwMode="auto">
                <a:xfrm>
                  <a:off x="9734" y="8007"/>
                  <a:ext cx="522" cy="510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0999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9734" y="7617"/>
                  <a:ext cx="0" cy="66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00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0274" y="8289"/>
                  <a:ext cx="672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41001" name="Group 121"/>
                <p:cNvGrpSpPr>
                  <a:grpSpLocks/>
                </p:cNvGrpSpPr>
                <p:nvPr/>
              </p:nvGrpSpPr>
              <p:grpSpPr bwMode="auto">
                <a:xfrm>
                  <a:off x="8467" y="5736"/>
                  <a:ext cx="830" cy="735"/>
                  <a:chOff x="13094" y="6327"/>
                  <a:chExt cx="882" cy="840"/>
                </a:xfrm>
              </p:grpSpPr>
              <p:sp>
                <p:nvSpPr>
                  <p:cNvPr id="41068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13292" y="6327"/>
                    <a:ext cx="432" cy="4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1069" name="Oval 123"/>
                  <p:cNvSpPr>
                    <a:spLocks noChangeArrowheads="1"/>
                  </p:cNvSpPr>
                  <p:nvPr/>
                </p:nvSpPr>
                <p:spPr bwMode="auto">
                  <a:xfrm>
                    <a:off x="13094" y="6717"/>
                    <a:ext cx="432" cy="4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1070" name="Oval 124"/>
                  <p:cNvSpPr>
                    <a:spLocks noChangeArrowheads="1"/>
                  </p:cNvSpPr>
                  <p:nvPr/>
                </p:nvSpPr>
                <p:spPr bwMode="auto">
                  <a:xfrm>
                    <a:off x="13544" y="6711"/>
                    <a:ext cx="432" cy="4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sp>
              <p:nvSpPr>
                <p:cNvPr id="410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8456" y="5697"/>
                  <a:ext cx="858" cy="798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41003" name="Group 126"/>
                <p:cNvGrpSpPr>
                  <a:grpSpLocks/>
                </p:cNvGrpSpPr>
                <p:nvPr/>
              </p:nvGrpSpPr>
              <p:grpSpPr bwMode="auto">
                <a:xfrm>
                  <a:off x="7238" y="5715"/>
                  <a:ext cx="780" cy="756"/>
                  <a:chOff x="12164" y="6147"/>
                  <a:chExt cx="780" cy="756"/>
                </a:xfrm>
              </p:grpSpPr>
              <p:sp>
                <p:nvSpPr>
                  <p:cNvPr id="41064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12164" y="6315"/>
                    <a:ext cx="0" cy="40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1065" name="Line 1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2164" y="6147"/>
                    <a:ext cx="768" cy="168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1066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12944" y="6147"/>
                    <a:ext cx="0" cy="75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1067" name="Line 130"/>
                  <p:cNvSpPr>
                    <a:spLocks noChangeShapeType="1"/>
                  </p:cNvSpPr>
                  <p:nvPr/>
                </p:nvSpPr>
                <p:spPr bwMode="auto">
                  <a:xfrm>
                    <a:off x="12164" y="6711"/>
                    <a:ext cx="780" cy="192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sp>
              <p:nvSpPr>
                <p:cNvPr id="41004" name="Line 131"/>
                <p:cNvSpPr>
                  <a:spLocks noChangeShapeType="1"/>
                </p:cNvSpPr>
                <p:nvPr/>
              </p:nvSpPr>
              <p:spPr bwMode="auto">
                <a:xfrm>
                  <a:off x="8012" y="6009"/>
                  <a:ext cx="43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05" name="Text Box 132"/>
                <p:cNvSpPr txBox="1">
                  <a:spLocks noChangeArrowheads="1"/>
                </p:cNvSpPr>
                <p:nvPr/>
              </p:nvSpPr>
              <p:spPr bwMode="auto">
                <a:xfrm>
                  <a:off x="10610" y="5253"/>
                  <a:ext cx="2352" cy="4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TURBO - GERADOR</a:t>
                  </a:r>
                </a:p>
              </p:txBody>
            </p:sp>
            <p:grpSp>
              <p:nvGrpSpPr>
                <p:cNvPr id="41006" name="Group 133"/>
                <p:cNvGrpSpPr>
                  <a:grpSpLocks/>
                </p:cNvGrpSpPr>
                <p:nvPr/>
              </p:nvGrpSpPr>
              <p:grpSpPr bwMode="auto">
                <a:xfrm>
                  <a:off x="10370" y="5733"/>
                  <a:ext cx="1212" cy="756"/>
                  <a:chOff x="7346" y="8991"/>
                  <a:chExt cx="1212" cy="756"/>
                </a:xfrm>
              </p:grpSpPr>
              <p:grpSp>
                <p:nvGrpSpPr>
                  <p:cNvPr id="41057" name="Group 134"/>
                  <p:cNvGrpSpPr>
                    <a:grpSpLocks/>
                  </p:cNvGrpSpPr>
                  <p:nvPr/>
                </p:nvGrpSpPr>
                <p:grpSpPr bwMode="auto">
                  <a:xfrm>
                    <a:off x="7346" y="8991"/>
                    <a:ext cx="780" cy="756"/>
                    <a:chOff x="12164" y="6147"/>
                    <a:chExt cx="780" cy="756"/>
                  </a:xfrm>
                </p:grpSpPr>
                <p:sp>
                  <p:nvSpPr>
                    <p:cNvPr id="41060" name="Line 1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164" y="6315"/>
                      <a:ext cx="0" cy="40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61" name="Line 13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164" y="6147"/>
                      <a:ext cx="768" cy="16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62" name="Line 1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44" y="6147"/>
                      <a:ext cx="0" cy="75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63" name="Line 1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164" y="6711"/>
                      <a:ext cx="780" cy="19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  <p:sp>
                <p:nvSpPr>
                  <p:cNvPr id="41058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8120" y="9285"/>
                    <a:ext cx="438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1059" name="Line 140"/>
                  <p:cNvSpPr>
                    <a:spLocks noChangeShapeType="1"/>
                  </p:cNvSpPr>
                  <p:nvPr/>
                </p:nvSpPr>
                <p:spPr bwMode="auto">
                  <a:xfrm>
                    <a:off x="8132" y="9423"/>
                    <a:ext cx="41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sp>
              <p:nvSpPr>
                <p:cNvPr id="41007" name="Oval 141"/>
                <p:cNvSpPr>
                  <a:spLocks noChangeArrowheads="1"/>
                </p:cNvSpPr>
                <p:nvPr/>
              </p:nvSpPr>
              <p:spPr bwMode="auto">
                <a:xfrm>
                  <a:off x="11522" y="5787"/>
                  <a:ext cx="642" cy="618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41008" name="Group 142"/>
                <p:cNvGrpSpPr>
                  <a:grpSpLocks/>
                </p:cNvGrpSpPr>
                <p:nvPr/>
              </p:nvGrpSpPr>
              <p:grpSpPr bwMode="auto">
                <a:xfrm>
                  <a:off x="11612" y="5973"/>
                  <a:ext cx="456" cy="246"/>
                  <a:chOff x="12266" y="6711"/>
                  <a:chExt cx="1230" cy="600"/>
                </a:xfrm>
              </p:grpSpPr>
              <p:grpSp>
                <p:nvGrpSpPr>
                  <p:cNvPr id="41051" name="Group 143"/>
                  <p:cNvGrpSpPr>
                    <a:grpSpLocks/>
                  </p:cNvGrpSpPr>
                  <p:nvPr/>
                </p:nvGrpSpPr>
                <p:grpSpPr bwMode="auto">
                  <a:xfrm>
                    <a:off x="12266" y="6993"/>
                    <a:ext cx="612" cy="318"/>
                    <a:chOff x="12266" y="6993"/>
                    <a:chExt cx="612" cy="318"/>
                  </a:xfrm>
                </p:grpSpPr>
                <p:sp>
                  <p:nvSpPr>
                    <p:cNvPr id="41055" name="Arc 144"/>
                    <p:cNvSpPr>
                      <a:spLocks/>
                    </p:cNvSpPr>
                    <p:nvPr/>
                  </p:nvSpPr>
                  <p:spPr bwMode="auto">
                    <a:xfrm flipV="1">
                      <a:off x="12566" y="6993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56" name="Arc 145"/>
                    <p:cNvSpPr>
                      <a:spLocks/>
                    </p:cNvSpPr>
                    <p:nvPr/>
                  </p:nvSpPr>
                  <p:spPr bwMode="auto">
                    <a:xfrm rot="5299471" flipV="1">
                      <a:off x="12266" y="6999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  <p:grpSp>
                <p:nvGrpSpPr>
                  <p:cNvPr id="41052" name="Group 146"/>
                  <p:cNvGrpSpPr>
                    <a:grpSpLocks/>
                  </p:cNvGrpSpPr>
                  <p:nvPr/>
                </p:nvGrpSpPr>
                <p:grpSpPr bwMode="auto">
                  <a:xfrm rot="-10788844">
                    <a:off x="12884" y="6711"/>
                    <a:ext cx="612" cy="318"/>
                    <a:chOff x="12266" y="6993"/>
                    <a:chExt cx="612" cy="318"/>
                  </a:xfrm>
                </p:grpSpPr>
                <p:sp>
                  <p:nvSpPr>
                    <p:cNvPr id="41053" name="Arc 147"/>
                    <p:cNvSpPr>
                      <a:spLocks/>
                    </p:cNvSpPr>
                    <p:nvPr/>
                  </p:nvSpPr>
                  <p:spPr bwMode="auto">
                    <a:xfrm flipV="1">
                      <a:off x="12566" y="6993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54" name="Arc 148"/>
                    <p:cNvSpPr>
                      <a:spLocks/>
                    </p:cNvSpPr>
                    <p:nvPr/>
                  </p:nvSpPr>
                  <p:spPr bwMode="auto">
                    <a:xfrm rot="5299471" flipV="1">
                      <a:off x="12266" y="6999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</p:grpSp>
            <p:sp>
              <p:nvSpPr>
                <p:cNvPr id="41009" name="Line 149"/>
                <p:cNvSpPr>
                  <a:spLocks noChangeShapeType="1"/>
                </p:cNvSpPr>
                <p:nvPr/>
              </p:nvSpPr>
              <p:spPr bwMode="auto">
                <a:xfrm>
                  <a:off x="5480" y="6453"/>
                  <a:ext cx="0" cy="3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10" name="Line 150"/>
                <p:cNvSpPr>
                  <a:spLocks noChangeShapeType="1"/>
                </p:cNvSpPr>
                <p:nvPr/>
              </p:nvSpPr>
              <p:spPr bwMode="auto">
                <a:xfrm>
                  <a:off x="7892" y="6447"/>
                  <a:ext cx="0" cy="3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11" name="Line 151"/>
                <p:cNvSpPr>
                  <a:spLocks noChangeShapeType="1"/>
                </p:cNvSpPr>
                <p:nvPr/>
              </p:nvSpPr>
              <p:spPr bwMode="auto">
                <a:xfrm>
                  <a:off x="10976" y="6453"/>
                  <a:ext cx="0" cy="336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12" name="Line 152"/>
                <p:cNvSpPr>
                  <a:spLocks noChangeShapeType="1"/>
                </p:cNvSpPr>
                <p:nvPr/>
              </p:nvSpPr>
              <p:spPr bwMode="auto">
                <a:xfrm>
                  <a:off x="5492" y="6789"/>
                  <a:ext cx="6036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13" name="Line 153"/>
                <p:cNvSpPr>
                  <a:spLocks noChangeShapeType="1"/>
                </p:cNvSpPr>
                <p:nvPr/>
              </p:nvSpPr>
              <p:spPr bwMode="auto">
                <a:xfrm flipH="1">
                  <a:off x="9890" y="7431"/>
                  <a:ext cx="163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14" name="Text Box 154"/>
                <p:cNvSpPr txBox="1">
                  <a:spLocks noChangeArrowheads="1"/>
                </p:cNvSpPr>
                <p:nvPr/>
              </p:nvSpPr>
              <p:spPr bwMode="auto">
                <a:xfrm>
                  <a:off x="4052" y="6543"/>
                  <a:ext cx="1398" cy="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0,247 MPa</a:t>
                  </a:r>
                </a:p>
              </p:txBody>
            </p:sp>
            <p:sp>
              <p:nvSpPr>
                <p:cNvPr id="41015" name="Text Box 155"/>
                <p:cNvSpPr txBox="1">
                  <a:spLocks noChangeArrowheads="1"/>
                </p:cNvSpPr>
                <p:nvPr/>
              </p:nvSpPr>
              <p:spPr bwMode="auto">
                <a:xfrm>
                  <a:off x="4190" y="4821"/>
                  <a:ext cx="1398" cy="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2,2 MPa</a:t>
                  </a:r>
                </a:p>
              </p:txBody>
            </p:sp>
            <p:sp>
              <p:nvSpPr>
                <p:cNvPr id="41016" name="Line 156"/>
                <p:cNvSpPr>
                  <a:spLocks noChangeShapeType="1"/>
                </p:cNvSpPr>
                <p:nvPr/>
              </p:nvSpPr>
              <p:spPr bwMode="auto">
                <a:xfrm>
                  <a:off x="5480" y="3045"/>
                  <a:ext cx="0" cy="588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17" name="Line 157"/>
                <p:cNvSpPr>
                  <a:spLocks noChangeShapeType="1"/>
                </p:cNvSpPr>
                <p:nvPr/>
              </p:nvSpPr>
              <p:spPr bwMode="auto">
                <a:xfrm>
                  <a:off x="7346" y="3045"/>
                  <a:ext cx="0" cy="75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18" name="Rectangle 158"/>
                <p:cNvSpPr>
                  <a:spLocks noChangeArrowheads="1"/>
                </p:cNvSpPr>
                <p:nvPr/>
              </p:nvSpPr>
              <p:spPr bwMode="auto">
                <a:xfrm>
                  <a:off x="5186" y="3645"/>
                  <a:ext cx="660" cy="732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19" name="Text Box 159"/>
                <p:cNvSpPr txBox="1">
                  <a:spLocks noChangeArrowheads="1"/>
                </p:cNvSpPr>
                <p:nvPr/>
              </p:nvSpPr>
              <p:spPr bwMode="auto">
                <a:xfrm>
                  <a:off x="2762" y="3141"/>
                  <a:ext cx="1518" cy="7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GERADOR</a:t>
                  </a:r>
                </a:p>
                <a:p>
                  <a:pPr algn="ctr" eaLnBrk="0" hangingPunct="0"/>
                  <a:r>
                    <a:rPr lang="pt-BR" sz="1200" b="1"/>
                    <a:t>DE VAPOR</a:t>
                  </a:r>
                  <a:endParaRPr lang="pt-BR" sz="1200"/>
                </a:p>
              </p:txBody>
            </p:sp>
            <p:sp>
              <p:nvSpPr>
                <p:cNvPr id="41020" name="Rectangle 160"/>
                <p:cNvSpPr>
                  <a:spLocks noChangeArrowheads="1"/>
                </p:cNvSpPr>
                <p:nvPr/>
              </p:nvSpPr>
              <p:spPr bwMode="auto">
                <a:xfrm>
                  <a:off x="2708" y="2955"/>
                  <a:ext cx="1620" cy="105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21" name="Line 161"/>
                <p:cNvSpPr>
                  <a:spLocks noChangeShapeType="1"/>
                </p:cNvSpPr>
                <p:nvPr/>
              </p:nvSpPr>
              <p:spPr bwMode="auto">
                <a:xfrm>
                  <a:off x="5290" y="3753"/>
                  <a:ext cx="43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22" name="Line 162"/>
                <p:cNvSpPr>
                  <a:spLocks noChangeShapeType="1"/>
                </p:cNvSpPr>
                <p:nvPr/>
              </p:nvSpPr>
              <p:spPr bwMode="auto">
                <a:xfrm flipH="1">
                  <a:off x="5314" y="3729"/>
                  <a:ext cx="408" cy="54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23" name="Line 163"/>
                <p:cNvSpPr>
                  <a:spLocks noChangeShapeType="1"/>
                </p:cNvSpPr>
                <p:nvPr/>
              </p:nvSpPr>
              <p:spPr bwMode="auto">
                <a:xfrm rot="17049684" flipH="1">
                  <a:off x="5307" y="3723"/>
                  <a:ext cx="417" cy="55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24" name="Line 164"/>
                <p:cNvSpPr>
                  <a:spLocks noChangeShapeType="1"/>
                </p:cNvSpPr>
                <p:nvPr/>
              </p:nvSpPr>
              <p:spPr bwMode="auto">
                <a:xfrm>
                  <a:off x="5302" y="4269"/>
                  <a:ext cx="43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25" name="Text Box 165"/>
                <p:cNvSpPr txBox="1">
                  <a:spLocks noChangeArrowheads="1"/>
                </p:cNvSpPr>
                <p:nvPr/>
              </p:nvSpPr>
              <p:spPr bwMode="auto">
                <a:xfrm>
                  <a:off x="7520" y="3165"/>
                  <a:ext cx="2352" cy="42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TURBO - GERADOR</a:t>
                  </a:r>
                </a:p>
              </p:txBody>
            </p:sp>
            <p:grpSp>
              <p:nvGrpSpPr>
                <p:cNvPr id="41026" name="Group 166"/>
                <p:cNvGrpSpPr>
                  <a:grpSpLocks/>
                </p:cNvGrpSpPr>
                <p:nvPr/>
              </p:nvGrpSpPr>
              <p:grpSpPr bwMode="auto">
                <a:xfrm>
                  <a:off x="7280" y="3645"/>
                  <a:ext cx="1212" cy="756"/>
                  <a:chOff x="7346" y="8991"/>
                  <a:chExt cx="1212" cy="756"/>
                </a:xfrm>
              </p:grpSpPr>
              <p:grpSp>
                <p:nvGrpSpPr>
                  <p:cNvPr id="41044" name="Group 167"/>
                  <p:cNvGrpSpPr>
                    <a:grpSpLocks/>
                  </p:cNvGrpSpPr>
                  <p:nvPr/>
                </p:nvGrpSpPr>
                <p:grpSpPr bwMode="auto">
                  <a:xfrm>
                    <a:off x="7346" y="8991"/>
                    <a:ext cx="780" cy="756"/>
                    <a:chOff x="12164" y="6147"/>
                    <a:chExt cx="780" cy="756"/>
                  </a:xfrm>
                </p:grpSpPr>
                <p:sp>
                  <p:nvSpPr>
                    <p:cNvPr id="41047" name="Line 1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164" y="6315"/>
                      <a:ext cx="0" cy="40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48" name="Line 16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164" y="6147"/>
                      <a:ext cx="768" cy="16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49" name="Line 17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944" y="6147"/>
                      <a:ext cx="0" cy="75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50" name="Line 17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2164" y="6711"/>
                      <a:ext cx="780" cy="192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  <p:sp>
                <p:nvSpPr>
                  <p:cNvPr id="41045" name="Line 172"/>
                  <p:cNvSpPr>
                    <a:spLocks noChangeShapeType="1"/>
                  </p:cNvSpPr>
                  <p:nvPr/>
                </p:nvSpPr>
                <p:spPr bwMode="auto">
                  <a:xfrm>
                    <a:off x="8120" y="9285"/>
                    <a:ext cx="438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sp>
                <p:nvSpPr>
                  <p:cNvPr id="41046" name="Line 173"/>
                  <p:cNvSpPr>
                    <a:spLocks noChangeShapeType="1"/>
                  </p:cNvSpPr>
                  <p:nvPr/>
                </p:nvSpPr>
                <p:spPr bwMode="auto">
                  <a:xfrm>
                    <a:off x="8132" y="9423"/>
                    <a:ext cx="414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</p:grpSp>
            <p:sp>
              <p:nvSpPr>
                <p:cNvPr id="41027" name="Oval 174"/>
                <p:cNvSpPr>
                  <a:spLocks noChangeArrowheads="1"/>
                </p:cNvSpPr>
                <p:nvPr/>
              </p:nvSpPr>
              <p:spPr bwMode="auto">
                <a:xfrm>
                  <a:off x="8432" y="3699"/>
                  <a:ext cx="642" cy="618"/>
                </a:xfrm>
                <a:prstGeom prst="ellipse">
                  <a:avLst/>
                </a:prstGeom>
                <a:solidFill>
                  <a:srgbClr val="FFFFFF"/>
                </a:solidFill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41028" name="Group 175"/>
                <p:cNvGrpSpPr>
                  <a:grpSpLocks/>
                </p:cNvGrpSpPr>
                <p:nvPr/>
              </p:nvGrpSpPr>
              <p:grpSpPr bwMode="auto">
                <a:xfrm>
                  <a:off x="8522" y="3885"/>
                  <a:ext cx="456" cy="246"/>
                  <a:chOff x="12266" y="6711"/>
                  <a:chExt cx="1230" cy="600"/>
                </a:xfrm>
              </p:grpSpPr>
              <p:grpSp>
                <p:nvGrpSpPr>
                  <p:cNvPr id="41038" name="Group 176"/>
                  <p:cNvGrpSpPr>
                    <a:grpSpLocks/>
                  </p:cNvGrpSpPr>
                  <p:nvPr/>
                </p:nvGrpSpPr>
                <p:grpSpPr bwMode="auto">
                  <a:xfrm>
                    <a:off x="12266" y="6993"/>
                    <a:ext cx="612" cy="318"/>
                    <a:chOff x="12266" y="6993"/>
                    <a:chExt cx="612" cy="318"/>
                  </a:xfrm>
                </p:grpSpPr>
                <p:sp>
                  <p:nvSpPr>
                    <p:cNvPr id="41042" name="Arc 177"/>
                    <p:cNvSpPr>
                      <a:spLocks/>
                    </p:cNvSpPr>
                    <p:nvPr/>
                  </p:nvSpPr>
                  <p:spPr bwMode="auto">
                    <a:xfrm flipV="1">
                      <a:off x="12566" y="6993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43" name="Arc 178"/>
                    <p:cNvSpPr>
                      <a:spLocks/>
                    </p:cNvSpPr>
                    <p:nvPr/>
                  </p:nvSpPr>
                  <p:spPr bwMode="auto">
                    <a:xfrm rot="5299471" flipV="1">
                      <a:off x="12266" y="6999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  <p:grpSp>
                <p:nvGrpSpPr>
                  <p:cNvPr id="41039" name="Group 179"/>
                  <p:cNvGrpSpPr>
                    <a:grpSpLocks/>
                  </p:cNvGrpSpPr>
                  <p:nvPr/>
                </p:nvGrpSpPr>
                <p:grpSpPr bwMode="auto">
                  <a:xfrm rot="-10788844">
                    <a:off x="12884" y="6711"/>
                    <a:ext cx="612" cy="318"/>
                    <a:chOff x="12266" y="6993"/>
                    <a:chExt cx="612" cy="318"/>
                  </a:xfrm>
                </p:grpSpPr>
                <p:sp>
                  <p:nvSpPr>
                    <p:cNvPr id="41040" name="Arc 180"/>
                    <p:cNvSpPr>
                      <a:spLocks/>
                    </p:cNvSpPr>
                    <p:nvPr/>
                  </p:nvSpPr>
                  <p:spPr bwMode="auto">
                    <a:xfrm flipV="1">
                      <a:off x="12566" y="6993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1041" name="Arc 181"/>
                    <p:cNvSpPr>
                      <a:spLocks/>
                    </p:cNvSpPr>
                    <p:nvPr/>
                  </p:nvSpPr>
                  <p:spPr bwMode="auto">
                    <a:xfrm rot="5299471" flipV="1">
                      <a:off x="12266" y="6999"/>
                      <a:ext cx="312" cy="312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</p:grpSp>
            <p:sp>
              <p:nvSpPr>
                <p:cNvPr id="41029" name="Text Box 182"/>
                <p:cNvSpPr txBox="1">
                  <a:spLocks noChangeArrowheads="1"/>
                </p:cNvSpPr>
                <p:nvPr/>
              </p:nvSpPr>
              <p:spPr bwMode="auto">
                <a:xfrm>
                  <a:off x="1100" y="3105"/>
                  <a:ext cx="1386" cy="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BIOMASSA</a:t>
                  </a:r>
                </a:p>
              </p:txBody>
            </p:sp>
            <p:sp>
              <p:nvSpPr>
                <p:cNvPr id="41030" name="Line 183"/>
                <p:cNvSpPr>
                  <a:spLocks noChangeShapeType="1"/>
                </p:cNvSpPr>
                <p:nvPr/>
              </p:nvSpPr>
              <p:spPr bwMode="auto">
                <a:xfrm>
                  <a:off x="2246" y="3855"/>
                  <a:ext cx="46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31" name="Line 184"/>
                <p:cNvSpPr>
                  <a:spLocks noChangeShapeType="1"/>
                </p:cNvSpPr>
                <p:nvPr/>
              </p:nvSpPr>
              <p:spPr bwMode="auto">
                <a:xfrm>
                  <a:off x="1766" y="3477"/>
                  <a:ext cx="936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32" name="Line 185"/>
                <p:cNvSpPr>
                  <a:spLocks noChangeShapeType="1"/>
                </p:cNvSpPr>
                <p:nvPr/>
              </p:nvSpPr>
              <p:spPr bwMode="auto">
                <a:xfrm>
                  <a:off x="5480" y="4401"/>
                  <a:ext cx="0" cy="70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33" name="Text Box 186"/>
                <p:cNvSpPr txBox="1">
                  <a:spLocks noChangeArrowheads="1"/>
                </p:cNvSpPr>
                <p:nvPr/>
              </p:nvSpPr>
              <p:spPr bwMode="auto">
                <a:xfrm>
                  <a:off x="4268" y="2691"/>
                  <a:ext cx="1398" cy="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 algn="ctr" eaLnBrk="0" hangingPunct="0"/>
                  <a:r>
                    <a:rPr lang="pt-BR" sz="1200" b="1"/>
                    <a:t>6,2 MPa</a:t>
                  </a:r>
                </a:p>
              </p:txBody>
            </p:sp>
            <p:sp>
              <p:nvSpPr>
                <p:cNvPr id="41034" name="Line 187"/>
                <p:cNvSpPr>
                  <a:spLocks noChangeShapeType="1"/>
                </p:cNvSpPr>
                <p:nvPr/>
              </p:nvSpPr>
              <p:spPr bwMode="auto">
                <a:xfrm>
                  <a:off x="1688" y="5559"/>
                  <a:ext cx="468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35" name="Arc 188"/>
                <p:cNvSpPr>
                  <a:spLocks/>
                </p:cNvSpPr>
                <p:nvPr/>
              </p:nvSpPr>
              <p:spPr bwMode="auto">
                <a:xfrm rot="10800000" flipV="1">
                  <a:off x="2143" y="5494"/>
                  <a:ext cx="92" cy="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36" name="Arc 189"/>
                <p:cNvSpPr>
                  <a:spLocks/>
                </p:cNvSpPr>
                <p:nvPr/>
              </p:nvSpPr>
              <p:spPr bwMode="auto">
                <a:xfrm rot="15971316" flipV="1">
                  <a:off x="2236" y="5486"/>
                  <a:ext cx="81" cy="9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sp>
              <p:nvSpPr>
                <p:cNvPr id="41037" name="Line 190"/>
                <p:cNvSpPr>
                  <a:spLocks noChangeShapeType="1"/>
                </p:cNvSpPr>
                <p:nvPr/>
              </p:nvSpPr>
              <p:spPr bwMode="auto">
                <a:xfrm>
                  <a:off x="2324" y="5553"/>
                  <a:ext cx="384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</p:grpSp>
        </p:grpSp>
      </p:grpSp>
      <p:sp>
        <p:nvSpPr>
          <p:cNvPr id="40966" name="Text Box 191"/>
          <p:cNvSpPr txBox="1">
            <a:spLocks noChangeArrowheads="1"/>
          </p:cNvSpPr>
          <p:nvPr/>
        </p:nvSpPr>
        <p:spPr bwMode="auto">
          <a:xfrm>
            <a:off x="76200" y="4660900"/>
            <a:ext cx="86868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  <a:buFontTx/>
              <a:buChar char="•"/>
            </a:pPr>
            <a:r>
              <a:rPr lang="pt-BR"/>
              <a:t> </a:t>
            </a:r>
            <a:r>
              <a:rPr lang="pt-BR" sz="2000"/>
              <a:t>Sistema de cogeração em cascata (dois níveis de pressão) 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27,4 kWh/tonelada de cana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Aumenta a quantidade de excedente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Opera somente na safra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11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Cogeração – Brasil: Biomassa (bagaço de cana)</a:t>
            </a:r>
          </a:p>
        </p:txBody>
      </p:sp>
      <p:sp>
        <p:nvSpPr>
          <p:cNvPr id="41987" name="Line 11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1988" name="Text Box 113"/>
          <p:cNvSpPr txBox="1">
            <a:spLocks noChangeArrowheads="1"/>
          </p:cNvSpPr>
          <p:nvPr/>
        </p:nvSpPr>
        <p:spPr bwMode="auto">
          <a:xfrm>
            <a:off x="228600" y="2819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/>
          </a:p>
        </p:txBody>
      </p:sp>
      <p:sp>
        <p:nvSpPr>
          <p:cNvPr id="41989" name="Text Box 114"/>
          <p:cNvSpPr txBox="1">
            <a:spLocks noChangeArrowheads="1"/>
          </p:cNvSpPr>
          <p:nvPr/>
        </p:nvSpPr>
        <p:spPr bwMode="auto">
          <a:xfrm>
            <a:off x="76200" y="4660900"/>
            <a:ext cx="86868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  <a:buFontTx/>
              <a:buChar char="•"/>
            </a:pPr>
            <a:r>
              <a:rPr lang="pt-BR"/>
              <a:t> </a:t>
            </a:r>
            <a:r>
              <a:rPr lang="pt-BR" sz="2000"/>
              <a:t>Sistema de cogeração com turbinas de dupla extração e condensação 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120,6 kWh/tonelada de cana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Elevada quantidade de excedente</a:t>
            </a:r>
          </a:p>
          <a:p>
            <a:pPr>
              <a:spcBef>
                <a:spcPct val="30000"/>
              </a:spcBef>
              <a:buFont typeface="Wingdings" pitchFamily="2" charset="2"/>
              <a:buChar char="ü"/>
            </a:pPr>
            <a:r>
              <a:rPr lang="pt-BR" sz="2000"/>
              <a:t> Pode operar durante todo o ano</a:t>
            </a:r>
          </a:p>
        </p:txBody>
      </p:sp>
      <p:grpSp>
        <p:nvGrpSpPr>
          <p:cNvPr id="41990" name="Group 115"/>
          <p:cNvGrpSpPr>
            <a:grpSpLocks/>
          </p:cNvGrpSpPr>
          <p:nvPr/>
        </p:nvGrpSpPr>
        <p:grpSpPr bwMode="auto">
          <a:xfrm>
            <a:off x="42863" y="533400"/>
            <a:ext cx="8948737" cy="3440113"/>
            <a:chOff x="53" y="6099"/>
            <a:chExt cx="14091" cy="5418"/>
          </a:xfrm>
        </p:grpSpPr>
        <p:sp>
          <p:nvSpPr>
            <p:cNvPr id="41991" name="Text Box 116"/>
            <p:cNvSpPr txBox="1">
              <a:spLocks noChangeArrowheads="1"/>
            </p:cNvSpPr>
            <p:nvPr/>
          </p:nvSpPr>
          <p:spPr bwMode="auto">
            <a:xfrm>
              <a:off x="7298" y="6489"/>
              <a:ext cx="2352" cy="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0" hangingPunct="0"/>
              <a:r>
                <a:rPr lang="pt-BR" sz="1200" b="1"/>
                <a:t>TURBO - GERADOR</a:t>
              </a:r>
            </a:p>
          </p:txBody>
        </p:sp>
        <p:grpSp>
          <p:nvGrpSpPr>
            <p:cNvPr id="41992" name="Group 117"/>
            <p:cNvGrpSpPr>
              <a:grpSpLocks/>
            </p:cNvGrpSpPr>
            <p:nvPr/>
          </p:nvGrpSpPr>
          <p:grpSpPr bwMode="auto">
            <a:xfrm>
              <a:off x="53" y="6099"/>
              <a:ext cx="14091" cy="5418"/>
              <a:chOff x="53" y="6099"/>
              <a:chExt cx="14091" cy="5418"/>
            </a:xfrm>
          </p:grpSpPr>
          <p:sp>
            <p:nvSpPr>
              <p:cNvPr id="41993" name="Text Box 118"/>
              <p:cNvSpPr txBox="1">
                <a:spLocks noChangeArrowheads="1"/>
              </p:cNvSpPr>
              <p:nvPr/>
            </p:nvSpPr>
            <p:spPr bwMode="auto">
              <a:xfrm>
                <a:off x="5048" y="7635"/>
                <a:ext cx="1398" cy="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/>
                <a:r>
                  <a:rPr lang="pt-BR" sz="1200" b="1"/>
                  <a:t>2,2 MPa</a:t>
                </a:r>
              </a:p>
            </p:txBody>
          </p:sp>
          <p:sp>
            <p:nvSpPr>
              <p:cNvPr id="41994" name="Text Box 119"/>
              <p:cNvSpPr txBox="1">
                <a:spLocks noChangeArrowheads="1"/>
              </p:cNvSpPr>
              <p:nvPr/>
            </p:nvSpPr>
            <p:spPr bwMode="auto">
              <a:xfrm>
                <a:off x="10184" y="7635"/>
                <a:ext cx="1398" cy="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/>
                <a:r>
                  <a:rPr lang="pt-BR" sz="1200" b="1"/>
                  <a:t>0,03 MPa</a:t>
                </a:r>
              </a:p>
            </p:txBody>
          </p:sp>
          <p:sp>
            <p:nvSpPr>
              <p:cNvPr id="41995" name="Text Box 120"/>
              <p:cNvSpPr txBox="1">
                <a:spLocks noChangeArrowheads="1"/>
              </p:cNvSpPr>
              <p:nvPr/>
            </p:nvSpPr>
            <p:spPr bwMode="auto">
              <a:xfrm>
                <a:off x="3332" y="6099"/>
                <a:ext cx="1398" cy="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 eaLnBrk="0" hangingPunct="0"/>
                <a:r>
                  <a:rPr lang="pt-BR" sz="1200" b="1"/>
                  <a:t>8,0 MPa</a:t>
                </a:r>
              </a:p>
            </p:txBody>
          </p:sp>
          <p:grpSp>
            <p:nvGrpSpPr>
              <p:cNvPr id="41996" name="Group 121"/>
              <p:cNvGrpSpPr>
                <a:grpSpLocks/>
              </p:cNvGrpSpPr>
              <p:nvPr/>
            </p:nvGrpSpPr>
            <p:grpSpPr bwMode="auto">
              <a:xfrm>
                <a:off x="53" y="6335"/>
                <a:ext cx="14091" cy="5182"/>
                <a:chOff x="53" y="6335"/>
                <a:chExt cx="14091" cy="5182"/>
              </a:xfrm>
            </p:grpSpPr>
            <p:sp>
              <p:nvSpPr>
                <p:cNvPr id="41997" name="Line 122"/>
                <p:cNvSpPr>
                  <a:spLocks noChangeShapeType="1"/>
                </p:cNvSpPr>
                <p:nvPr/>
              </p:nvSpPr>
              <p:spPr bwMode="auto">
                <a:xfrm>
                  <a:off x="5828" y="9525"/>
                  <a:ext cx="0" cy="492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pt-BR"/>
                </a:p>
              </p:txBody>
            </p:sp>
            <p:grpSp>
              <p:nvGrpSpPr>
                <p:cNvPr id="41998" name="Group 123"/>
                <p:cNvGrpSpPr>
                  <a:grpSpLocks/>
                </p:cNvGrpSpPr>
                <p:nvPr/>
              </p:nvGrpSpPr>
              <p:grpSpPr bwMode="auto">
                <a:xfrm>
                  <a:off x="53" y="6335"/>
                  <a:ext cx="14091" cy="5182"/>
                  <a:chOff x="53" y="2195"/>
                  <a:chExt cx="14091" cy="5182"/>
                </a:xfrm>
              </p:grpSpPr>
              <p:sp>
                <p:nvSpPr>
                  <p:cNvPr id="41999" name="Line 124"/>
                  <p:cNvSpPr>
                    <a:spLocks noChangeShapeType="1"/>
                  </p:cNvSpPr>
                  <p:nvPr/>
                </p:nvSpPr>
                <p:spPr bwMode="auto">
                  <a:xfrm rot="10800000">
                    <a:off x="8780" y="3309"/>
                    <a:ext cx="0" cy="504"/>
                  </a:xfrm>
                  <a:prstGeom prst="line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</p:spPr>
                <p:txBody>
                  <a:bodyPr/>
                  <a:lstStyle/>
                  <a:p>
                    <a:endParaRPr lang="pt-BR"/>
                  </a:p>
                </p:txBody>
              </p:sp>
              <p:grpSp>
                <p:nvGrpSpPr>
                  <p:cNvPr id="42000" name="Group 125"/>
                  <p:cNvGrpSpPr>
                    <a:grpSpLocks/>
                  </p:cNvGrpSpPr>
                  <p:nvPr/>
                </p:nvGrpSpPr>
                <p:grpSpPr bwMode="auto">
                  <a:xfrm>
                    <a:off x="53" y="2195"/>
                    <a:ext cx="14091" cy="5182"/>
                    <a:chOff x="53" y="2195"/>
                    <a:chExt cx="14091" cy="5182"/>
                  </a:xfrm>
                </p:grpSpPr>
                <p:sp>
                  <p:nvSpPr>
                    <p:cNvPr id="42001" name="Line 1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72" y="3813"/>
                      <a:ext cx="726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02" name="Line 1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938" y="4329"/>
                      <a:ext cx="336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grpSp>
                  <p:nvGrpSpPr>
                    <p:cNvPr id="42003" name="Group 1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812" y="3717"/>
                      <a:ext cx="864" cy="528"/>
                      <a:chOff x="9656" y="3927"/>
                      <a:chExt cx="864" cy="528"/>
                    </a:xfrm>
                  </p:grpSpPr>
                  <p:sp>
                    <p:nvSpPr>
                      <p:cNvPr id="42106" name="Oval 12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656" y="3927"/>
                        <a:ext cx="564" cy="528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 w="2540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pt-BR"/>
                      </a:p>
                    </p:txBody>
                  </p:sp>
                  <p:grpSp>
                    <p:nvGrpSpPr>
                      <p:cNvPr id="42107" name="Group 13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9812" y="4059"/>
                        <a:ext cx="708" cy="276"/>
                        <a:chOff x="9812" y="4059"/>
                        <a:chExt cx="708" cy="276"/>
                      </a:xfrm>
                    </p:grpSpPr>
                    <p:sp>
                      <p:nvSpPr>
                        <p:cNvPr id="42108" name="Line 13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9812" y="4059"/>
                          <a:ext cx="696" cy="0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  <p:sp>
                      <p:nvSpPr>
                        <p:cNvPr id="42109" name="Line 13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9824" y="4071"/>
                          <a:ext cx="174" cy="126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  <p:sp>
                      <p:nvSpPr>
                        <p:cNvPr id="42110" name="Line 13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9824" y="4335"/>
                          <a:ext cx="696" cy="0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  <p:sp>
                      <p:nvSpPr>
                        <p:cNvPr id="42111" name="Line 13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9836" y="4197"/>
                          <a:ext cx="174" cy="126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</p:grpSp>
                </p:grpSp>
                <p:sp>
                  <p:nvSpPr>
                    <p:cNvPr id="42004" name="Line 1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9938" y="4209"/>
                      <a:ext cx="0" cy="13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05" name="Line 1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268" y="4209"/>
                      <a:ext cx="0" cy="13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06" name="Line 1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688" y="5871"/>
                      <a:ext cx="450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07" name="Line 1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138" y="5865"/>
                      <a:ext cx="0" cy="127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08" name="Text Box 13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2734" y="6441"/>
                      <a:ext cx="1122" cy="372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algn="ctr" eaLnBrk="0" hangingPunct="0"/>
                      <a:r>
                        <a:rPr lang="pt-BR" sz="1200" b="1"/>
                        <a:t>ÁGUA</a:t>
                      </a:r>
                    </a:p>
                  </p:txBody>
                </p:sp>
                <p:sp>
                  <p:nvSpPr>
                    <p:cNvPr id="42009" name="Text Box 140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0598" y="5703"/>
                      <a:ext cx="3000" cy="43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algn="ctr" eaLnBrk="0" hangingPunct="0"/>
                      <a:r>
                        <a:rPr lang="pt-BR" sz="1200" b="1"/>
                        <a:t>DESSUPERAQUECEDOR</a:t>
                      </a:r>
                    </a:p>
                  </p:txBody>
                </p:sp>
                <p:sp>
                  <p:nvSpPr>
                    <p:cNvPr id="42010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532" y="5607"/>
                      <a:ext cx="3150" cy="480"/>
                    </a:xfrm>
                    <a:prstGeom prst="rect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11" name="Oval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155" y="6499"/>
                      <a:ext cx="522" cy="51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12" name="Line 14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2155" y="6109"/>
                      <a:ext cx="0" cy="66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13" name="Line 14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695" y="6781"/>
                      <a:ext cx="67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14" name="Line 145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640" y="7131"/>
                      <a:ext cx="3504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15" name="Oval 1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46" y="6867"/>
                      <a:ext cx="522" cy="51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16" name="Line 14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45" y="3251"/>
                      <a:ext cx="0" cy="367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17" name="Line 14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81" y="2285"/>
                      <a:ext cx="0" cy="588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18" name="Line 14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88" y="6297"/>
                      <a:ext cx="0" cy="78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grpSp>
                  <p:nvGrpSpPr>
                    <p:cNvPr id="42019" name="Group 15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187" y="2885"/>
                      <a:ext cx="660" cy="732"/>
                      <a:chOff x="4187" y="2885"/>
                      <a:chExt cx="660" cy="732"/>
                    </a:xfrm>
                  </p:grpSpPr>
                  <p:sp>
                    <p:nvSpPr>
                      <p:cNvPr id="42100" name="Rectangle 1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87" y="2885"/>
                        <a:ext cx="660" cy="73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pt-BR"/>
                      </a:p>
                    </p:txBody>
                  </p:sp>
                  <p:grpSp>
                    <p:nvGrpSpPr>
                      <p:cNvPr id="42101" name="Group 15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4247" y="2981"/>
                        <a:ext cx="552" cy="540"/>
                        <a:chOff x="8124" y="8901"/>
                        <a:chExt cx="552" cy="540"/>
                      </a:xfrm>
                    </p:grpSpPr>
                    <p:sp>
                      <p:nvSpPr>
                        <p:cNvPr id="42102" name="Line 15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8174" y="8925"/>
                          <a:ext cx="438" cy="0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  <p:sp>
                      <p:nvSpPr>
                        <p:cNvPr id="42103" name="Line 15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H="1">
                          <a:off x="8198" y="8901"/>
                          <a:ext cx="408" cy="540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  <p:sp>
                      <p:nvSpPr>
                        <p:cNvPr id="42104" name="Line 15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rot="17049684" flipH="1">
                          <a:off x="8191" y="8895"/>
                          <a:ext cx="417" cy="552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  <p:sp>
                      <p:nvSpPr>
                        <p:cNvPr id="42105" name="Line 15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8186" y="9441"/>
                          <a:ext cx="438" cy="0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</p:grpSp>
                </p:grpSp>
                <p:sp>
                  <p:nvSpPr>
                    <p:cNvPr id="42020" name="Text Box 157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3" y="2555"/>
                      <a:ext cx="1386" cy="4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algn="ctr" eaLnBrk="0" hangingPunct="0"/>
                      <a:r>
                        <a:rPr lang="pt-BR" sz="1200" b="1"/>
                        <a:t>BIOMASSA</a:t>
                      </a:r>
                    </a:p>
                  </p:txBody>
                </p:sp>
                <p:grpSp>
                  <p:nvGrpSpPr>
                    <p:cNvPr id="42021" name="Group 1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9" y="2195"/>
                      <a:ext cx="1620" cy="1050"/>
                      <a:chOff x="2816" y="8547"/>
                      <a:chExt cx="1620" cy="1050"/>
                    </a:xfrm>
                  </p:grpSpPr>
                  <p:sp>
                    <p:nvSpPr>
                      <p:cNvPr id="42098" name="Text Box 15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870" y="8733"/>
                        <a:ext cx="1518" cy="7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lIns="0" tIns="0" rIns="0" bIns="0"/>
                      <a:lstStyle/>
                      <a:p>
                        <a:pPr algn="ctr" eaLnBrk="0" hangingPunct="0"/>
                        <a:r>
                          <a:rPr lang="pt-BR" sz="1200" b="1"/>
                          <a:t>GERADOR</a:t>
                        </a:r>
                      </a:p>
                      <a:p>
                        <a:pPr algn="ctr" eaLnBrk="0" hangingPunct="0"/>
                        <a:r>
                          <a:rPr lang="pt-BR" sz="1200" b="1"/>
                          <a:t>DE VAPOR</a:t>
                        </a:r>
                        <a:endParaRPr lang="pt-BR" sz="1200"/>
                      </a:p>
                    </p:txBody>
                  </p:sp>
                  <p:sp>
                    <p:nvSpPr>
                      <p:cNvPr id="42099" name="Rectangle 16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816" y="8547"/>
                        <a:ext cx="1620" cy="105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pt-BR"/>
                      </a:p>
                    </p:txBody>
                  </p:sp>
                </p:grpSp>
                <p:sp>
                  <p:nvSpPr>
                    <p:cNvPr id="42022" name="Line 1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7" y="2945"/>
                      <a:ext cx="1320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23" name="Line 1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56" y="2285"/>
                      <a:ext cx="2976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24" name="Line 16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456" y="7113"/>
                      <a:ext cx="4428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25" name="Line 16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788" y="6309"/>
                      <a:ext cx="3600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26" name="Line 1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306" y="3795"/>
                      <a:ext cx="0" cy="99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grpSp>
                  <p:nvGrpSpPr>
                    <p:cNvPr id="42027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204" y="4209"/>
                      <a:ext cx="2478" cy="1224"/>
                      <a:chOff x="6239" y="2447"/>
                      <a:chExt cx="2478" cy="1224"/>
                    </a:xfrm>
                  </p:grpSpPr>
                  <p:sp>
                    <p:nvSpPr>
                      <p:cNvPr id="42082" name="Text Box 167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497" y="2447"/>
                        <a:ext cx="2220" cy="4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lIns="0" tIns="0" rIns="0" bIns="0"/>
                      <a:lstStyle/>
                      <a:p>
                        <a:pPr algn="ctr" eaLnBrk="0" hangingPunct="0"/>
                        <a:r>
                          <a:rPr lang="pt-BR" sz="1200" b="1"/>
                          <a:t>TURBO - MOENDA</a:t>
                        </a:r>
                      </a:p>
                    </p:txBody>
                  </p:sp>
                  <p:grpSp>
                    <p:nvGrpSpPr>
                      <p:cNvPr id="42083" name="Group 16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239" y="2873"/>
                        <a:ext cx="2076" cy="798"/>
                        <a:chOff x="6239" y="2873"/>
                        <a:chExt cx="2076" cy="798"/>
                      </a:xfrm>
                    </p:grpSpPr>
                    <p:grpSp>
                      <p:nvGrpSpPr>
                        <p:cNvPr id="42084" name="Group 16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457" y="2873"/>
                          <a:ext cx="858" cy="798"/>
                          <a:chOff x="13082" y="6282"/>
                          <a:chExt cx="912" cy="912"/>
                        </a:xfrm>
                      </p:grpSpPr>
                      <p:grpSp>
                        <p:nvGrpSpPr>
                          <p:cNvPr id="42093" name="Group 170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13094" y="6327"/>
                            <a:ext cx="882" cy="840"/>
                            <a:chOff x="13094" y="6327"/>
                            <a:chExt cx="882" cy="840"/>
                          </a:xfrm>
                        </p:grpSpPr>
                        <p:sp>
                          <p:nvSpPr>
                            <p:cNvPr id="42095" name="Oval 171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292" y="6327"/>
                              <a:ext cx="432" cy="450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  <p:sp>
                          <p:nvSpPr>
                            <p:cNvPr id="42096" name="Oval 172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094" y="6717"/>
                              <a:ext cx="432" cy="450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  <p:sp>
                          <p:nvSpPr>
                            <p:cNvPr id="42097" name="Oval 173"/>
                            <p:cNvSpPr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13544" y="6711"/>
                              <a:ext cx="432" cy="450"/>
                            </a:xfrm>
                            <a:prstGeom prst="ellipse">
                              <a:avLst/>
                            </a:prstGeom>
                            <a:solidFill>
                              <a:srgbClr val="FFFFFF"/>
                            </a:solidFill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</p:grpSp>
                      <p:sp>
                        <p:nvSpPr>
                          <p:cNvPr id="42094" name="Rectangle 174"/>
                          <p:cNvSpPr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3082" y="6282"/>
                            <a:ext cx="912" cy="912"/>
                          </a:xfrm>
                          <a:prstGeom prst="rect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</p:grpSp>
                    <p:grpSp>
                      <p:nvGrpSpPr>
                        <p:cNvPr id="42085" name="Group 17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6239" y="2891"/>
                          <a:ext cx="1212" cy="756"/>
                          <a:chOff x="7346" y="8991"/>
                          <a:chExt cx="1212" cy="756"/>
                        </a:xfrm>
                      </p:grpSpPr>
                      <p:grpSp>
                        <p:nvGrpSpPr>
                          <p:cNvPr id="42086" name="Group 176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7346" y="8991"/>
                            <a:ext cx="780" cy="756"/>
                            <a:chOff x="12164" y="6147"/>
                            <a:chExt cx="780" cy="756"/>
                          </a:xfrm>
                        </p:grpSpPr>
                        <p:sp>
                          <p:nvSpPr>
                            <p:cNvPr id="42089" name="Line 177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12164" y="6315"/>
                              <a:ext cx="0" cy="402"/>
                            </a:xfrm>
                            <a:prstGeom prst="line">
                              <a:avLst/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  <p:sp>
                          <p:nvSpPr>
                            <p:cNvPr id="42090" name="Line 178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V="1">
                              <a:off x="12164" y="6147"/>
                              <a:ext cx="768" cy="168"/>
                            </a:xfrm>
                            <a:prstGeom prst="line">
                              <a:avLst/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  <p:sp>
                          <p:nvSpPr>
                            <p:cNvPr id="42091" name="Line 179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12944" y="6147"/>
                              <a:ext cx="0" cy="750"/>
                            </a:xfrm>
                            <a:prstGeom prst="line">
                              <a:avLst/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  <p:sp>
                          <p:nvSpPr>
                            <p:cNvPr id="42092" name="Line 180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12164" y="6711"/>
                              <a:ext cx="780" cy="192"/>
                            </a:xfrm>
                            <a:prstGeom prst="line">
                              <a:avLst/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</p:grpSp>
                      <p:sp>
                        <p:nvSpPr>
                          <p:cNvPr id="42087" name="Line 18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8120" y="9285"/>
                            <a:ext cx="438" cy="0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88" name="Line 18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8132" y="9423"/>
                            <a:ext cx="414" cy="0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</p:grpSp>
                  </p:grpSp>
                </p:grpSp>
                <p:sp>
                  <p:nvSpPr>
                    <p:cNvPr id="42028" name="Line 1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81" y="3629"/>
                      <a:ext cx="0" cy="223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29" name="Line 1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824" y="3471"/>
                      <a:ext cx="0" cy="33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30" name="Line 1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094" y="3381"/>
                      <a:ext cx="0" cy="33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31" name="Line 1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400" y="5013"/>
                      <a:ext cx="0" cy="132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32" name="Line 187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6758" y="7101"/>
                      <a:ext cx="226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33" name="Text Box 188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080" y="5529"/>
                      <a:ext cx="1398" cy="3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algn="ctr" eaLnBrk="0" hangingPunct="0"/>
                      <a:r>
                        <a:rPr lang="pt-BR" sz="1200" b="1"/>
                        <a:t>0,247 MPa</a:t>
                      </a:r>
                    </a:p>
                  </p:txBody>
                </p:sp>
                <p:grpSp>
                  <p:nvGrpSpPr>
                    <p:cNvPr id="42034" name="Group 18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008" y="6831"/>
                      <a:ext cx="1602" cy="516"/>
                      <a:chOff x="3125" y="4331"/>
                      <a:chExt cx="1602" cy="516"/>
                    </a:xfrm>
                  </p:grpSpPr>
                  <p:sp>
                    <p:nvSpPr>
                      <p:cNvPr id="42080" name="Text Box 19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161" y="4439"/>
                        <a:ext cx="1518" cy="4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lIns="0" tIns="0" rIns="0" bIns="0"/>
                      <a:lstStyle/>
                      <a:p>
                        <a:pPr algn="ctr" eaLnBrk="0" hangingPunct="0"/>
                        <a:r>
                          <a:rPr lang="pt-BR" sz="1200" b="1"/>
                          <a:t>PROCESSO</a:t>
                        </a:r>
                      </a:p>
                    </p:txBody>
                  </p:sp>
                  <p:sp>
                    <p:nvSpPr>
                      <p:cNvPr id="42081" name="Rectangle 19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125" y="4331"/>
                        <a:ext cx="1602" cy="49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pt-BR"/>
                      </a:p>
                    </p:txBody>
                  </p:sp>
                </p:grpSp>
                <p:grpSp>
                  <p:nvGrpSpPr>
                    <p:cNvPr id="42035" name="Group 19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224" y="2709"/>
                      <a:ext cx="4182" cy="792"/>
                      <a:chOff x="7664" y="5805"/>
                      <a:chExt cx="4182" cy="792"/>
                    </a:xfrm>
                  </p:grpSpPr>
                  <p:grpSp>
                    <p:nvGrpSpPr>
                      <p:cNvPr id="42047" name="Group 19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0052" y="5805"/>
                        <a:ext cx="1794" cy="756"/>
                        <a:chOff x="9371" y="2909"/>
                        <a:chExt cx="1794" cy="756"/>
                      </a:xfrm>
                    </p:grpSpPr>
                    <p:grpSp>
                      <p:nvGrpSpPr>
                        <p:cNvPr id="42071" name="Group 19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371" y="2909"/>
                          <a:ext cx="1212" cy="756"/>
                          <a:chOff x="7346" y="8991"/>
                          <a:chExt cx="1212" cy="756"/>
                        </a:xfrm>
                      </p:grpSpPr>
                      <p:grpSp>
                        <p:nvGrpSpPr>
                          <p:cNvPr id="42073" name="Group 19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7346" y="8991"/>
                            <a:ext cx="780" cy="756"/>
                            <a:chOff x="12164" y="6147"/>
                            <a:chExt cx="780" cy="756"/>
                          </a:xfrm>
                        </p:grpSpPr>
                        <p:sp>
                          <p:nvSpPr>
                            <p:cNvPr id="42076" name="Line 196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12164" y="6315"/>
                              <a:ext cx="0" cy="402"/>
                            </a:xfrm>
                            <a:prstGeom prst="line">
                              <a:avLst/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  <p:sp>
                          <p:nvSpPr>
                            <p:cNvPr id="42077" name="Line 197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V="1">
                              <a:off x="12164" y="6147"/>
                              <a:ext cx="768" cy="168"/>
                            </a:xfrm>
                            <a:prstGeom prst="line">
                              <a:avLst/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  <p:sp>
                          <p:nvSpPr>
                            <p:cNvPr id="42078" name="Line 198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12944" y="6147"/>
                              <a:ext cx="0" cy="750"/>
                            </a:xfrm>
                            <a:prstGeom prst="line">
                              <a:avLst/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  <p:sp>
                          <p:nvSpPr>
                            <p:cNvPr id="42079" name="Line 199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12164" y="6711"/>
                              <a:ext cx="780" cy="192"/>
                            </a:xfrm>
                            <a:prstGeom prst="line">
                              <a:avLst/>
                            </a:prstGeom>
                            <a:noFill/>
                            <a:ln w="25400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:ln>
                          </p:spPr>
                          <p:txBody>
                            <a:bodyPr/>
                            <a:lstStyle/>
                            <a:p>
                              <a:endParaRPr lang="pt-BR"/>
                            </a:p>
                          </p:txBody>
                        </p:sp>
                      </p:grpSp>
                      <p:sp>
                        <p:nvSpPr>
                          <p:cNvPr id="42074" name="Line 20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8120" y="9285"/>
                            <a:ext cx="438" cy="0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75" name="Line 20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8132" y="9423"/>
                            <a:ext cx="414" cy="0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</p:grpSp>
                    <p:sp>
                      <p:nvSpPr>
                        <p:cNvPr id="42072" name="Oval 20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0523" y="2963"/>
                          <a:ext cx="642" cy="618"/>
                        </a:xfrm>
                        <a:prstGeom prst="ellipse">
                          <a:avLst/>
                        </a:prstGeom>
                        <a:solidFill>
                          <a:srgbClr val="FFFFFF"/>
                        </a:solidFill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</p:grpSp>
                  <p:grpSp>
                    <p:nvGrpSpPr>
                      <p:cNvPr id="42048" name="Group 20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1294" y="6063"/>
                        <a:ext cx="456" cy="246"/>
                        <a:chOff x="12266" y="6711"/>
                        <a:chExt cx="1230" cy="600"/>
                      </a:xfrm>
                    </p:grpSpPr>
                    <p:grpSp>
                      <p:nvGrpSpPr>
                        <p:cNvPr id="42065" name="Group 20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2266" y="6993"/>
                          <a:ext cx="612" cy="318"/>
                          <a:chOff x="12266" y="6993"/>
                          <a:chExt cx="612" cy="318"/>
                        </a:xfrm>
                      </p:grpSpPr>
                      <p:sp>
                        <p:nvSpPr>
                          <p:cNvPr id="42069" name="Arc 205"/>
                          <p:cNvSpPr>
                            <a:spLocks/>
                          </p:cNvSpPr>
                          <p:nvPr/>
                        </p:nvSpPr>
                        <p:spPr bwMode="auto">
                          <a:xfrm flipV="1">
                            <a:off x="12566" y="6993"/>
                            <a:ext cx="312" cy="312"/>
                          </a:xfrm>
                          <a:custGeom>
                            <a:avLst/>
                            <a:gdLst>
                              <a:gd name="T0" fmla="*/ 0 w 21600"/>
                              <a:gd name="T1" fmla="*/ 0 h 21600"/>
                              <a:gd name="T2" fmla="*/ 0 w 21600"/>
                              <a:gd name="T3" fmla="*/ 0 h 21600"/>
                              <a:gd name="T4" fmla="*/ 0 w 21600"/>
                              <a:gd name="T5" fmla="*/ 0 h 21600"/>
                              <a:gd name="T6" fmla="*/ 0 60000 65536"/>
                              <a:gd name="T7" fmla="*/ 0 60000 65536"/>
                              <a:gd name="T8" fmla="*/ 0 60000 65536"/>
                              <a:gd name="T9" fmla="*/ 0 w 21600"/>
                              <a:gd name="T10" fmla="*/ 0 h 21600"/>
                              <a:gd name="T11" fmla="*/ 21600 w 21600"/>
                              <a:gd name="T12" fmla="*/ 21600 h 21600"/>
                            </a:gdLst>
                            <a:ahLst/>
                            <a:cxnLst>
                              <a:cxn ang="T6">
                                <a:pos x="T0" y="T1"/>
                              </a:cxn>
                              <a:cxn ang="T7">
                                <a:pos x="T2" y="T3"/>
                              </a:cxn>
                              <a:cxn ang="T8">
                                <a:pos x="T4" y="T5"/>
                              </a:cxn>
                            </a:cxnLst>
                            <a:rect l="T9" t="T10" r="T11" b="T12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70" name="Arc 206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5299471" flipV="1">
                            <a:off x="12266" y="6999"/>
                            <a:ext cx="312" cy="312"/>
                          </a:xfrm>
                          <a:custGeom>
                            <a:avLst/>
                            <a:gdLst>
                              <a:gd name="T0" fmla="*/ 0 w 21600"/>
                              <a:gd name="T1" fmla="*/ 0 h 21600"/>
                              <a:gd name="T2" fmla="*/ 0 w 21600"/>
                              <a:gd name="T3" fmla="*/ 0 h 21600"/>
                              <a:gd name="T4" fmla="*/ 0 w 21600"/>
                              <a:gd name="T5" fmla="*/ 0 h 21600"/>
                              <a:gd name="T6" fmla="*/ 0 60000 65536"/>
                              <a:gd name="T7" fmla="*/ 0 60000 65536"/>
                              <a:gd name="T8" fmla="*/ 0 60000 65536"/>
                              <a:gd name="T9" fmla="*/ 0 w 21600"/>
                              <a:gd name="T10" fmla="*/ 0 h 21600"/>
                              <a:gd name="T11" fmla="*/ 21600 w 21600"/>
                              <a:gd name="T12" fmla="*/ 21600 h 21600"/>
                            </a:gdLst>
                            <a:ahLst/>
                            <a:cxnLst>
                              <a:cxn ang="T6">
                                <a:pos x="T0" y="T1"/>
                              </a:cxn>
                              <a:cxn ang="T7">
                                <a:pos x="T2" y="T3"/>
                              </a:cxn>
                              <a:cxn ang="T8">
                                <a:pos x="T4" y="T5"/>
                              </a:cxn>
                            </a:cxnLst>
                            <a:rect l="T9" t="T10" r="T11" b="T12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</p:grpSp>
                    <p:grpSp>
                      <p:nvGrpSpPr>
                        <p:cNvPr id="42066" name="Group 207"/>
                        <p:cNvGrpSpPr>
                          <a:grpSpLocks/>
                        </p:cNvGrpSpPr>
                        <p:nvPr/>
                      </p:nvGrpSpPr>
                      <p:grpSpPr bwMode="auto">
                        <a:xfrm rot="-10788844">
                          <a:off x="12884" y="6711"/>
                          <a:ext cx="612" cy="318"/>
                          <a:chOff x="12266" y="6993"/>
                          <a:chExt cx="612" cy="318"/>
                        </a:xfrm>
                      </p:grpSpPr>
                      <p:sp>
                        <p:nvSpPr>
                          <p:cNvPr id="42067" name="Arc 208"/>
                          <p:cNvSpPr>
                            <a:spLocks/>
                          </p:cNvSpPr>
                          <p:nvPr/>
                        </p:nvSpPr>
                        <p:spPr bwMode="auto">
                          <a:xfrm flipV="1">
                            <a:off x="12566" y="6993"/>
                            <a:ext cx="312" cy="312"/>
                          </a:xfrm>
                          <a:custGeom>
                            <a:avLst/>
                            <a:gdLst>
                              <a:gd name="T0" fmla="*/ 0 w 21600"/>
                              <a:gd name="T1" fmla="*/ 0 h 21600"/>
                              <a:gd name="T2" fmla="*/ 0 w 21600"/>
                              <a:gd name="T3" fmla="*/ 0 h 21600"/>
                              <a:gd name="T4" fmla="*/ 0 w 21600"/>
                              <a:gd name="T5" fmla="*/ 0 h 21600"/>
                              <a:gd name="T6" fmla="*/ 0 60000 65536"/>
                              <a:gd name="T7" fmla="*/ 0 60000 65536"/>
                              <a:gd name="T8" fmla="*/ 0 60000 65536"/>
                              <a:gd name="T9" fmla="*/ 0 w 21600"/>
                              <a:gd name="T10" fmla="*/ 0 h 21600"/>
                              <a:gd name="T11" fmla="*/ 21600 w 21600"/>
                              <a:gd name="T12" fmla="*/ 21600 h 21600"/>
                            </a:gdLst>
                            <a:ahLst/>
                            <a:cxnLst>
                              <a:cxn ang="T6">
                                <a:pos x="T0" y="T1"/>
                              </a:cxn>
                              <a:cxn ang="T7">
                                <a:pos x="T2" y="T3"/>
                              </a:cxn>
                              <a:cxn ang="T8">
                                <a:pos x="T4" y="T5"/>
                              </a:cxn>
                            </a:cxnLst>
                            <a:rect l="T9" t="T10" r="T11" b="T12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68" name="Arc 209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5299471" flipV="1">
                            <a:off x="12266" y="6999"/>
                            <a:ext cx="312" cy="312"/>
                          </a:xfrm>
                          <a:custGeom>
                            <a:avLst/>
                            <a:gdLst>
                              <a:gd name="T0" fmla="*/ 0 w 21600"/>
                              <a:gd name="T1" fmla="*/ 0 h 21600"/>
                              <a:gd name="T2" fmla="*/ 0 w 21600"/>
                              <a:gd name="T3" fmla="*/ 0 h 21600"/>
                              <a:gd name="T4" fmla="*/ 0 w 21600"/>
                              <a:gd name="T5" fmla="*/ 0 h 21600"/>
                              <a:gd name="T6" fmla="*/ 0 60000 65536"/>
                              <a:gd name="T7" fmla="*/ 0 60000 65536"/>
                              <a:gd name="T8" fmla="*/ 0 60000 65536"/>
                              <a:gd name="T9" fmla="*/ 0 w 21600"/>
                              <a:gd name="T10" fmla="*/ 0 h 21600"/>
                              <a:gd name="T11" fmla="*/ 21600 w 21600"/>
                              <a:gd name="T12" fmla="*/ 21600 h 21600"/>
                            </a:gdLst>
                            <a:ahLst/>
                            <a:cxnLst>
                              <a:cxn ang="T6">
                                <a:pos x="T0" y="T1"/>
                              </a:cxn>
                              <a:cxn ang="T7">
                                <a:pos x="T2" y="T3"/>
                              </a:cxn>
                              <a:cxn ang="T8">
                                <a:pos x="T4" y="T5"/>
                              </a:cxn>
                            </a:cxnLst>
                            <a:rect l="T9" t="T10" r="T11" b="T12"/>
                            <a:pathLst>
                              <a:path w="21600" h="21600" fill="none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</a:path>
                              <a:path w="21600" h="21600" stroke="0" extrusionOk="0">
                                <a:moveTo>
                                  <a:pt x="-1" y="0"/>
                                </a:moveTo>
                                <a:cubicBezTo>
                                  <a:pt x="11929" y="0"/>
                                  <a:pt x="21600" y="9670"/>
                                  <a:pt x="21600" y="21600"/>
                                </a:cubicBez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</p:grpSp>
                  </p:grpSp>
                  <p:grpSp>
                    <p:nvGrpSpPr>
                      <p:cNvPr id="42049" name="Group 210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7664" y="5841"/>
                        <a:ext cx="1212" cy="756"/>
                        <a:chOff x="7346" y="8991"/>
                        <a:chExt cx="1212" cy="756"/>
                      </a:xfrm>
                    </p:grpSpPr>
                    <p:grpSp>
                      <p:nvGrpSpPr>
                        <p:cNvPr id="42058" name="Group 21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346" y="8991"/>
                          <a:ext cx="780" cy="756"/>
                          <a:chOff x="12164" y="6147"/>
                          <a:chExt cx="780" cy="756"/>
                        </a:xfrm>
                      </p:grpSpPr>
                      <p:sp>
                        <p:nvSpPr>
                          <p:cNvPr id="42061" name="Line 21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2164" y="6315"/>
                            <a:ext cx="0" cy="402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62" name="Line 21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12164" y="6147"/>
                            <a:ext cx="768" cy="168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63" name="Line 21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2944" y="6147"/>
                            <a:ext cx="0" cy="750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64" name="Line 21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2164" y="6711"/>
                            <a:ext cx="780" cy="192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</p:grpSp>
                    <p:sp>
                      <p:nvSpPr>
                        <p:cNvPr id="42059" name="Line 216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8120" y="9285"/>
                          <a:ext cx="438" cy="0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  <p:sp>
                      <p:nvSpPr>
                        <p:cNvPr id="42060" name="Line 21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8132" y="9423"/>
                          <a:ext cx="414" cy="0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</p:grpSp>
                  <p:grpSp>
                    <p:nvGrpSpPr>
                      <p:cNvPr id="42050" name="Group 21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8864" y="5829"/>
                        <a:ext cx="1212" cy="756"/>
                        <a:chOff x="7346" y="8991"/>
                        <a:chExt cx="1212" cy="756"/>
                      </a:xfrm>
                    </p:grpSpPr>
                    <p:grpSp>
                      <p:nvGrpSpPr>
                        <p:cNvPr id="42051" name="Group 21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346" y="8991"/>
                          <a:ext cx="780" cy="756"/>
                          <a:chOff x="12164" y="6147"/>
                          <a:chExt cx="780" cy="756"/>
                        </a:xfrm>
                      </p:grpSpPr>
                      <p:sp>
                        <p:nvSpPr>
                          <p:cNvPr id="42054" name="Line 22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2164" y="6315"/>
                            <a:ext cx="0" cy="402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55" name="Line 22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12164" y="6147"/>
                            <a:ext cx="768" cy="168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56" name="Line 22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2944" y="6147"/>
                            <a:ext cx="0" cy="750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  <p:sp>
                        <p:nvSpPr>
                          <p:cNvPr id="42057" name="Line 22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2164" y="6711"/>
                            <a:ext cx="780" cy="192"/>
                          </a:xfrm>
                          <a:prstGeom prst="line">
                            <a:avLst/>
                          </a:prstGeom>
                          <a:noFill/>
                          <a:ln w="25400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:ln>
                        </p:spPr>
                        <p:txBody>
                          <a:bodyPr/>
                          <a:lstStyle/>
                          <a:p>
                            <a:endParaRPr lang="pt-BR"/>
                          </a:p>
                        </p:txBody>
                      </p:sp>
                    </p:grpSp>
                    <p:sp>
                      <p:nvSpPr>
                        <p:cNvPr id="42052" name="Line 22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8120" y="9285"/>
                          <a:ext cx="438" cy="0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  <p:sp>
                      <p:nvSpPr>
                        <p:cNvPr id="42053" name="Line 22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8132" y="9423"/>
                          <a:ext cx="414" cy="0"/>
                        </a:xfrm>
                        <a:prstGeom prst="line">
                          <a:avLst/>
                        </a:prstGeom>
                        <a:noFill/>
                        <a:ln w="25400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endParaRPr lang="pt-BR"/>
                        </a:p>
                      </p:txBody>
                    </p:sp>
                  </p:grpSp>
                </p:grpSp>
                <p:sp>
                  <p:nvSpPr>
                    <p:cNvPr id="42036" name="Line 22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320" y="2283"/>
                      <a:ext cx="0" cy="60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37" name="Line 227"/>
                    <p:cNvSpPr>
                      <a:spLocks noChangeShapeType="1"/>
                    </p:cNvSpPr>
                    <p:nvPr/>
                  </p:nvSpPr>
                  <p:spPr bwMode="auto">
                    <a:xfrm rot="10800000">
                      <a:off x="7538" y="3321"/>
                      <a:ext cx="0" cy="50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38" name="Line 2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5300" y="3801"/>
                      <a:ext cx="223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39" name="Line 2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84" y="3819"/>
                      <a:ext cx="0" cy="204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40" name="Line 2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090" y="3483"/>
                      <a:ext cx="0" cy="33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41" name="Oval 2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842" y="4701"/>
                      <a:ext cx="564" cy="528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42" name="Line 2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112" y="4359"/>
                      <a:ext cx="0" cy="336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43" name="Line 2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90" y="5877"/>
                      <a:ext cx="5814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44" name="Arc 234"/>
                    <p:cNvSpPr>
                      <a:spLocks/>
                    </p:cNvSpPr>
                    <p:nvPr/>
                  </p:nvSpPr>
                  <p:spPr bwMode="auto">
                    <a:xfrm rot="10611714" flipV="1">
                      <a:off x="10296" y="5776"/>
                      <a:ext cx="97" cy="107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45" name="Arc 235"/>
                    <p:cNvSpPr>
                      <a:spLocks/>
                    </p:cNvSpPr>
                    <p:nvPr/>
                  </p:nvSpPr>
                  <p:spPr bwMode="auto">
                    <a:xfrm rot="16488898" flipV="1">
                      <a:off x="10381" y="5783"/>
                      <a:ext cx="107" cy="97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  <p:sp>
                  <p:nvSpPr>
                    <p:cNvPr id="42046" name="Line 2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0496" y="5871"/>
                      <a:ext cx="42" cy="0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pt-BR"/>
                    </a:p>
                  </p:txBody>
                </p:sp>
              </p:grp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Cogeração – Biomassa (licor negro)</a:t>
            </a: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228600" y="28194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/>
          </a:p>
        </p:txBody>
      </p:sp>
      <p:sp>
        <p:nvSpPr>
          <p:cNvPr id="43013" name="Text Box 128"/>
          <p:cNvSpPr txBox="1">
            <a:spLocks noChangeArrowheads="1"/>
          </p:cNvSpPr>
          <p:nvPr/>
        </p:nvSpPr>
        <p:spPr bwMode="auto">
          <a:xfrm>
            <a:off x="152400" y="914400"/>
            <a:ext cx="87630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dirty="0"/>
              <a:t> Sobretudo no setor de Papel e Celulose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dirty="0"/>
              <a:t> Energia gerada (</a:t>
            </a:r>
            <a:r>
              <a:rPr lang="pt-BR" dirty="0" smtClean="0"/>
              <a:t>2015): 12.510 </a:t>
            </a:r>
            <a:r>
              <a:rPr lang="pt-BR" dirty="0" err="1"/>
              <a:t>GWh</a:t>
            </a:r>
            <a:r>
              <a:rPr lang="pt-BR" dirty="0"/>
              <a:t> - </a:t>
            </a:r>
            <a:r>
              <a:rPr lang="pt-BR" b="1" u="sng" dirty="0" err="1"/>
              <a:t>auto-suficiência</a:t>
            </a:r>
            <a:r>
              <a:rPr lang="pt-BR" b="1" u="sng" dirty="0"/>
              <a:t> de </a:t>
            </a:r>
            <a:r>
              <a:rPr lang="pt-BR" b="1" u="sng" dirty="0" smtClean="0"/>
              <a:t>60</a:t>
            </a:r>
            <a:r>
              <a:rPr lang="pt-BR" b="1" u="sng" dirty="0"/>
              <a:t>%</a:t>
            </a:r>
            <a:r>
              <a:rPr lang="pt-BR" dirty="0"/>
              <a:t> (fonte: </a:t>
            </a:r>
            <a:r>
              <a:rPr lang="pt-BR" dirty="0" err="1" smtClean="0"/>
              <a:t>EPE</a:t>
            </a:r>
            <a:r>
              <a:rPr lang="pt-BR" dirty="0" smtClean="0"/>
              <a:t> - </a:t>
            </a:r>
            <a:r>
              <a:rPr lang="pt-BR" dirty="0"/>
              <a:t>Balanço energético nacional: ano base </a:t>
            </a:r>
            <a:r>
              <a:rPr lang="pt-BR" dirty="0" smtClean="0"/>
              <a:t>2015)</a:t>
            </a:r>
            <a:endParaRPr lang="pt-BR" dirty="0"/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dirty="0"/>
              <a:t> Combustível: </a:t>
            </a:r>
            <a:r>
              <a:rPr lang="pt-BR" dirty="0" smtClean="0"/>
              <a:t>principalmente licor </a:t>
            </a:r>
            <a:r>
              <a:rPr lang="pt-BR" dirty="0"/>
              <a:t>negro resultado da digestão da madeira, e as cascas e resíduos de biomassa (bagaço de cana);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dirty="0"/>
              <a:t> Tecnologia: turbinas de dupla extração e condensação;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Line 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Fissão Nuclear versus Fusão Nuclear</a:t>
            </a:r>
          </a:p>
        </p:txBody>
      </p:sp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15875" y="1319213"/>
            <a:ext cx="630078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000" b="1" dirty="0"/>
              <a:t>Fusão nuclear </a:t>
            </a:r>
            <a:r>
              <a:rPr lang="pt-BR" sz="2000" dirty="0"/>
              <a:t>é uma reação em que dois ou mais núcleos atômicos se combinam formando um novo elemento com um número atômico maior (mais prótons no núcleo)</a:t>
            </a:r>
          </a:p>
        </p:txBody>
      </p:sp>
      <p:pic>
        <p:nvPicPr>
          <p:cNvPr id="49157" name="Imagem 5" descr="200px-Deuterium-tritium_fusion.svg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025" y="765175"/>
            <a:ext cx="19050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0" y="4508500"/>
            <a:ext cx="6516688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000" b="1" dirty="0"/>
              <a:t>Fissão nuclear </a:t>
            </a:r>
            <a:r>
              <a:rPr lang="pt-BR" sz="2000" dirty="0"/>
              <a:t>é quando um núcleo atômico é dividido em dois ou mais núcleos, nêutrons livres e outras partículas subatômicas. Em uma reação típica Urânio 235 é bombardeado por um nêutron </a:t>
            </a:r>
            <a:r>
              <a:rPr lang="pt-BR" sz="2000" dirty="0" smtClean="0"/>
              <a:t>liberando </a:t>
            </a:r>
            <a:r>
              <a:rPr lang="pt-BR" sz="2000" dirty="0"/>
              <a:t>Bário 141 (extremamente radioativo), Criptônio 92, 3 nêutrons livres e energia nuclear</a:t>
            </a:r>
          </a:p>
        </p:txBody>
      </p:sp>
      <p:pic>
        <p:nvPicPr>
          <p:cNvPr id="49159" name="Imagem 7" descr="200px-Nuclear_fission.sv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588" y="3429000"/>
            <a:ext cx="1905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0" name="CaixaDeTexto 8"/>
          <p:cNvSpPr txBox="1">
            <a:spLocks noChangeArrowheads="1"/>
          </p:cNvSpPr>
          <p:nvPr/>
        </p:nvSpPr>
        <p:spPr bwMode="auto">
          <a:xfrm>
            <a:off x="6516688" y="6627813"/>
            <a:ext cx="2627312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i="1"/>
              <a:t>This is a file from the Wikimedia Commons</a:t>
            </a:r>
            <a:endParaRPr lang="pt-BR" sz="900" i="1"/>
          </a:p>
        </p:txBody>
      </p:sp>
      <p:sp>
        <p:nvSpPr>
          <p:cNvPr id="49161" name="CaixaDeTexto 9"/>
          <p:cNvSpPr txBox="1">
            <a:spLocks noChangeArrowheads="1"/>
          </p:cNvSpPr>
          <p:nvPr/>
        </p:nvSpPr>
        <p:spPr bwMode="auto">
          <a:xfrm>
            <a:off x="6516688" y="2997200"/>
            <a:ext cx="2627312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i="1"/>
              <a:t>This is a file from the Wikimedia Commons</a:t>
            </a:r>
            <a:endParaRPr lang="pt-BR" sz="90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Enriquecimento do Urânio</a:t>
            </a:r>
          </a:p>
        </p:txBody>
      </p:sp>
      <p:pic>
        <p:nvPicPr>
          <p:cNvPr id="51204" name="Imagem 5" descr="200px-Uranium_enrichment_proportions.svg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025" y="476250"/>
            <a:ext cx="1905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5" name="CaixaDeTexto 6"/>
          <p:cNvSpPr txBox="1">
            <a:spLocks noChangeArrowheads="1"/>
          </p:cNvSpPr>
          <p:nvPr/>
        </p:nvSpPr>
        <p:spPr bwMode="auto">
          <a:xfrm>
            <a:off x="6516688" y="6308725"/>
            <a:ext cx="2627312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i="1"/>
              <a:t>This is a file from the Wikimedia Commons</a:t>
            </a:r>
            <a:endParaRPr lang="pt-BR" sz="900" i="1"/>
          </a:p>
        </p:txBody>
      </p:sp>
      <p:sp>
        <p:nvSpPr>
          <p:cNvPr id="51206" name="CaixaDeTexto 5"/>
          <p:cNvSpPr txBox="1">
            <a:spLocks noChangeArrowheads="1"/>
          </p:cNvSpPr>
          <p:nvPr/>
        </p:nvSpPr>
        <p:spPr bwMode="auto">
          <a:xfrm>
            <a:off x="34925" y="476250"/>
            <a:ext cx="6697663" cy="609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1500"/>
              <a:t> Urânio enriquecido é o urânio cujo teor de urânio-235 foi aumentado através de um processo de separação de isótopos. 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1500"/>
              <a:t> O urânio encontrado na natureza, sob a forma de dióxido de urânio (UO2), contém </a:t>
            </a:r>
            <a:r>
              <a:rPr lang="pt-BR" sz="1500">
                <a:solidFill>
                  <a:schemeClr val="accent2"/>
                </a:solidFill>
              </a:rPr>
              <a:t>99,284%</a:t>
            </a:r>
            <a:r>
              <a:rPr lang="pt-BR" sz="1500"/>
              <a:t> do isótopo </a:t>
            </a:r>
            <a:r>
              <a:rPr lang="pt-BR" sz="1500">
                <a:solidFill>
                  <a:schemeClr val="accent2"/>
                </a:solidFill>
              </a:rPr>
              <a:t>238U</a:t>
            </a:r>
            <a:r>
              <a:rPr lang="pt-BR" sz="1500"/>
              <a:t> e  apenas </a:t>
            </a:r>
            <a:r>
              <a:rPr lang="pt-BR" sz="1500">
                <a:solidFill>
                  <a:schemeClr val="accent2"/>
                </a:solidFill>
              </a:rPr>
              <a:t>0,711%</a:t>
            </a:r>
            <a:r>
              <a:rPr lang="pt-BR" sz="1500"/>
              <a:t> do seu peso é representado pelo isótopo </a:t>
            </a:r>
            <a:r>
              <a:rPr lang="pt-BR" sz="1500">
                <a:solidFill>
                  <a:schemeClr val="accent2"/>
                </a:solidFill>
              </a:rPr>
              <a:t>235U</a:t>
            </a:r>
            <a:r>
              <a:rPr lang="pt-BR" sz="1500"/>
              <a:t>. Porém o 235U é o único isótopo físsil existente na natureza em proporções significativas.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1500"/>
              <a:t> Para provocar uma reação de fissão nuclear nos reatores de água pressurizada ou fervente é preciso dispor de um urânio que contenha entre 3% e 5% do isótopo 235. 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1500"/>
              <a:t> A Agência Internacional de Energia Atômica estima as reservas mundiais de urânio em 5,4 milhões de toneladas em todo mundo. As maiores reservas conhecidas em 2009 eram:  Austrália (31%), Cazaquistão (12%), Canadá (9%) e Rússia (9%).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1500"/>
              <a:t> Os maiores produtores em 2009 foram Cazaquistão (28%), Canadá (20%), Austrália (16%),  Namíbia (9%), Rússia (7%), Níger (6%) e Uzbequistão (5%).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1500"/>
              <a:t> Países que oficialmente operam instalações de enriquecimento de urânio são: Argentina, Brasil, China, França, Alemanha, Índia, Irã, Japão, Holanda, Coréia do Norte, Paquistão, Rússia Reino Unido e Estados Unidos. Bélgica, Irã, Itália e Espanha têm investimentos na French Eurodif. Líbia e África do Sul tinham programam de enriquecimento no passado, mas a instalação da Líbia nunca entrou em operação.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1500"/>
              <a:t> O subproduto do enriquecimento do urânio são largas parcelas de urânio empobrecido (DU), metal pouco radioativo, 67% mais denso que o chumbo e de utilidades tão diversas como lastro em aviões, blindagens e fabricação de projéteis balísticos. Não há, entretanto, estudos conclusivos acerca da toxicidade do DU.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TV – Características</a:t>
            </a:r>
          </a:p>
        </p:txBody>
      </p:sp>
      <p:sp>
        <p:nvSpPr>
          <p:cNvPr id="7171" name="Line 7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7172" name="Text Box 8"/>
          <p:cNvSpPr txBox="1">
            <a:spLocks noChangeArrowheads="1"/>
          </p:cNvSpPr>
          <p:nvPr/>
        </p:nvSpPr>
        <p:spPr bwMode="auto">
          <a:xfrm>
            <a:off x="0" y="457200"/>
            <a:ext cx="9067800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1800" dirty="0" smtClean="0"/>
              <a:t> Não </a:t>
            </a:r>
            <a:r>
              <a:rPr lang="pt-BR" sz="1800" dirty="0"/>
              <a:t>são adequadas para uso intermitente (emergência) visto que a partida é bastante demorada (minutos a horas)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1800" dirty="0"/>
              <a:t> A eficiência diminui com a redução da carga.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1800" dirty="0"/>
              <a:t> São máquinas de resposta lenta devido às constantes de tempo dos reaquecedores, etc. (processo termodinâmico e de transporte de fluidos).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1800" dirty="0"/>
              <a:t> Tanques pulmões (câmaras com vapor) são empregados com o objetivo de melhorar a resposta dinâmica de potência e disponibilidade.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Fissão nuclear: reação nuclear em cadeia</a:t>
            </a:r>
          </a:p>
        </p:txBody>
      </p:sp>
      <p:sp>
        <p:nvSpPr>
          <p:cNvPr id="50180" name="CaixaDeTexto 1"/>
          <p:cNvSpPr txBox="1">
            <a:spLocks noChangeArrowheads="1"/>
          </p:cNvSpPr>
          <p:nvPr/>
        </p:nvSpPr>
        <p:spPr bwMode="auto">
          <a:xfrm>
            <a:off x="0" y="457200"/>
            <a:ext cx="8748713" cy="170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2000" dirty="0"/>
              <a:t> Quando urânio 235 é bombardeado por um nêutron, ele se divide em dois núcleos menores  (Bário 141, extremamente radioativo, e Criptônio 92 ), liberando energia nuclear, e mais dois ou três nêutrons livres. </a:t>
            </a:r>
          </a:p>
          <a:p>
            <a:pPr>
              <a:spcAft>
                <a:spcPts val="600"/>
              </a:spcAft>
              <a:buFont typeface="Arial" charset="0"/>
              <a:buChar char="•"/>
            </a:pPr>
            <a:r>
              <a:rPr lang="pt-BR" sz="2000" dirty="0"/>
              <a:t> Se esses nêutrons livres são absorvidos por </a:t>
            </a:r>
            <a:r>
              <a:rPr lang="pt-BR" sz="2000" dirty="0" smtClean="0"/>
              <a:t>outros </a:t>
            </a:r>
            <a:r>
              <a:rPr lang="pt-BR" sz="2000" dirty="0"/>
              <a:t>núcleos de urânio 235, inicia-se um reação nuclear em cadeia.</a:t>
            </a:r>
          </a:p>
        </p:txBody>
      </p:sp>
      <p:sp>
        <p:nvSpPr>
          <p:cNvPr id="50181" name="CaixaDeTexto 8"/>
          <p:cNvSpPr txBox="1">
            <a:spLocks noChangeArrowheads="1"/>
          </p:cNvSpPr>
          <p:nvPr/>
        </p:nvSpPr>
        <p:spPr bwMode="auto">
          <a:xfrm>
            <a:off x="311150" y="6308725"/>
            <a:ext cx="262731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i="1"/>
              <a:t>This is a file from the Wikimedia Commons</a:t>
            </a:r>
            <a:endParaRPr lang="pt-BR" sz="900" i="1"/>
          </a:p>
        </p:txBody>
      </p:sp>
      <p:pic>
        <p:nvPicPr>
          <p:cNvPr id="50182" name="Imagem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2636838"/>
            <a:ext cx="2266950" cy="349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3" name="CaixaDeTexto 5"/>
          <p:cNvSpPr txBox="1">
            <a:spLocks noChangeArrowheads="1"/>
          </p:cNvSpPr>
          <p:nvPr/>
        </p:nvSpPr>
        <p:spPr bwMode="auto">
          <a:xfrm>
            <a:off x="3300413" y="2278063"/>
            <a:ext cx="5832475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ts val="600"/>
              </a:spcBef>
              <a:buFont typeface="Times New Roman" pitchFamily="18" charset="0"/>
              <a:buAutoNum type="arabicPeriod"/>
            </a:pPr>
            <a:r>
              <a:rPr lang="pt-BR" sz="2000" dirty="0"/>
              <a:t>Um átomo de urânio 235 absorve um nêutron, fissionando-se em dois novos átomos e três nêutrons, liberando energia nuclear. </a:t>
            </a:r>
          </a:p>
          <a:p>
            <a:pPr marL="457200" indent="-457200">
              <a:spcBef>
                <a:spcPts val="600"/>
              </a:spcBef>
              <a:buFont typeface="Times New Roman" pitchFamily="18" charset="0"/>
              <a:buAutoNum type="arabicPeriod"/>
            </a:pPr>
            <a:r>
              <a:rPr lang="pt-BR" sz="2000" dirty="0"/>
              <a:t>Um desses nêutrons é absorvido por um átomo de urânio 238 (não físsil), não contribuindo com a reação em cadeia. Outro nêutron não é absorvido. E </a:t>
            </a:r>
            <a:r>
              <a:rPr lang="pt-BR" sz="2000" dirty="0" smtClean="0"/>
              <a:t>um átomo </a:t>
            </a:r>
            <a:r>
              <a:rPr lang="pt-BR" sz="2000" dirty="0"/>
              <a:t>colide com outro átomo de urânio 235, fissionando-o, de forma a liberar mais energia e nêutrons livres.</a:t>
            </a:r>
          </a:p>
          <a:p>
            <a:pPr marL="457200" indent="-457200">
              <a:spcBef>
                <a:spcPts val="600"/>
              </a:spcBef>
              <a:buFont typeface="Times New Roman" pitchFamily="18" charset="0"/>
              <a:buAutoNum type="arabicPeriod"/>
            </a:pPr>
            <a:r>
              <a:rPr lang="pt-BR" sz="2000" dirty="0"/>
              <a:t>O novos </a:t>
            </a:r>
            <a:r>
              <a:rPr lang="pt-BR" sz="2000" dirty="0" smtClean="0"/>
              <a:t>nêutrons </a:t>
            </a:r>
            <a:r>
              <a:rPr lang="pt-BR" sz="2000" dirty="0"/>
              <a:t>livres colidem com outros </a:t>
            </a:r>
            <a:r>
              <a:rPr lang="pt-BR" sz="2000" dirty="0" smtClean="0"/>
              <a:t>átomos </a:t>
            </a:r>
            <a:r>
              <a:rPr lang="pt-BR" sz="2000" dirty="0"/>
              <a:t>de urânio 235, criando mais fissão. Os novos processos de fissão continuam, liberando mais energia e criando uma reação em cadeia.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Line 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rgbClr val="339933"/>
                </a:solidFill>
              </a:rPr>
              <a:t>Usina Nuclear: princípio de funcionamento</a:t>
            </a:r>
          </a:p>
        </p:txBody>
      </p:sp>
      <p:pic>
        <p:nvPicPr>
          <p:cNvPr id="53252" name="Imagem 5" descr="Nuclear_Plant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39888"/>
            <a:ext cx="9144000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0" y="533400"/>
            <a:ext cx="90360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spcBef>
                <a:spcPct val="50000"/>
              </a:spcBef>
              <a:buFont typeface="Arial" charset="0"/>
              <a:buChar char="•"/>
            </a:pPr>
            <a:r>
              <a:rPr lang="pt-BR" sz="1600" dirty="0"/>
              <a:t>Fissão nuclear (urânio) produz energia térmica, </a:t>
            </a:r>
          </a:p>
          <a:p>
            <a:pPr marL="285750" indent="-285750">
              <a:spcBef>
                <a:spcPct val="50000"/>
              </a:spcBef>
              <a:buFont typeface="Arial" charset="0"/>
              <a:buChar char="•"/>
            </a:pPr>
            <a:r>
              <a:rPr lang="pt-BR" sz="1600" dirty="0"/>
              <a:t>Energia térmica é empregada para aquecer água, produzindo vapor a alta pressão e temperatura</a:t>
            </a:r>
          </a:p>
          <a:p>
            <a:pPr marL="285750" indent="-285750">
              <a:spcBef>
                <a:spcPct val="50000"/>
              </a:spcBef>
              <a:buFont typeface="Arial" charset="0"/>
              <a:buChar char="•"/>
            </a:pPr>
            <a:r>
              <a:rPr lang="pt-BR" sz="1600" dirty="0"/>
              <a:t>O vapor aciona uma turbina de expansão, criando potência mecânica, acionando o gerador síncrono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Line 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rgbClr val="339933"/>
                </a:solidFill>
              </a:rPr>
              <a:t>Usina Nuclear: princípio de funcionamento</a:t>
            </a:r>
          </a:p>
        </p:txBody>
      </p:sp>
      <p:pic>
        <p:nvPicPr>
          <p:cNvPr id="54276" name="Imagem 4" descr="student-pwr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25" y="492125"/>
            <a:ext cx="7678738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6" descr="http://areaseg.com/vote2/html/usina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4488" y="4056063"/>
            <a:ext cx="37084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Line 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rgbClr val="339933"/>
                </a:solidFill>
              </a:rPr>
              <a:t>Usina Nuclear: princípio de funcionamento</a:t>
            </a:r>
          </a:p>
        </p:txBody>
      </p:sp>
      <p:sp>
        <p:nvSpPr>
          <p:cNvPr id="6" name="CaixaDeTexto 4"/>
          <p:cNvSpPr txBox="1">
            <a:spLocks noChangeArrowheads="1"/>
          </p:cNvSpPr>
          <p:nvPr/>
        </p:nvSpPr>
        <p:spPr bwMode="auto">
          <a:xfrm>
            <a:off x="0" y="404813"/>
            <a:ext cx="9036050" cy="617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pt-BR" sz="1800" dirty="0"/>
              <a:t>Principais componentes:</a:t>
            </a:r>
          </a:p>
          <a:p>
            <a:pPr>
              <a:spcAft>
                <a:spcPts val="600"/>
              </a:spcAft>
              <a:buFont typeface="Arial" charset="0"/>
              <a:buChar char="•"/>
              <a:defRPr/>
            </a:pPr>
            <a:r>
              <a:rPr lang="pt-BR" sz="1800" dirty="0"/>
              <a:t> </a:t>
            </a:r>
            <a:r>
              <a:rPr lang="pt-BR" sz="1800" dirty="0">
                <a:solidFill>
                  <a:schemeClr val="accent6"/>
                </a:solidFill>
              </a:rPr>
              <a:t>Combustível nuclear</a:t>
            </a:r>
            <a:r>
              <a:rPr lang="pt-BR" sz="1800" dirty="0"/>
              <a:t>: varetas de urânio enriquecido (após três anos o combustível usado de um reator é removido em razão do esgotamento de urânio 235. Na prática, 1/3 das varetas é trocado anualmente).</a:t>
            </a:r>
          </a:p>
          <a:p>
            <a:pPr>
              <a:spcAft>
                <a:spcPts val="600"/>
              </a:spcAft>
              <a:buFont typeface="Arial" charset="0"/>
              <a:buChar char="•"/>
              <a:defRPr/>
            </a:pPr>
            <a:r>
              <a:rPr lang="pt-BR" sz="1800" dirty="0"/>
              <a:t> </a:t>
            </a:r>
            <a:r>
              <a:rPr lang="pt-BR" sz="1800" dirty="0">
                <a:solidFill>
                  <a:schemeClr val="accent6"/>
                </a:solidFill>
              </a:rPr>
              <a:t>Moderador</a:t>
            </a:r>
            <a:r>
              <a:rPr lang="pt-BR" sz="1800" dirty="0"/>
              <a:t>: água leve, água pesada (enriquecida com átomos de hidrogênio), hélio, grafite, sódio metálico - cumprem a função de reduzir a velocidade dos nêutrons produzidos na fissão, para que possam atingir outros átomos fissionáveis mantendo a </a:t>
            </a:r>
            <a:r>
              <a:rPr lang="pt-BR" sz="1800" dirty="0" smtClean="0"/>
              <a:t>reação controlável.</a:t>
            </a:r>
            <a:endParaRPr lang="pt-BR" sz="1800" dirty="0"/>
          </a:p>
          <a:p>
            <a:pPr>
              <a:spcAft>
                <a:spcPts val="600"/>
              </a:spcAft>
              <a:buFont typeface="Arial" charset="0"/>
              <a:buChar char="•"/>
              <a:defRPr/>
            </a:pPr>
            <a:r>
              <a:rPr lang="pt-BR" sz="1800" dirty="0"/>
              <a:t> </a:t>
            </a:r>
            <a:r>
              <a:rPr lang="pt-BR" sz="1800" dirty="0">
                <a:solidFill>
                  <a:schemeClr val="accent6"/>
                </a:solidFill>
              </a:rPr>
              <a:t>Refrigerador</a:t>
            </a:r>
            <a:r>
              <a:rPr lang="pt-BR" sz="1800" dirty="0"/>
              <a:t>: água leve, água pesada, dióxido de carbono, hélio, sódio metálico - conduzem o calor produzido durante o processo até a turbina geradora de eletricidade ou o propulsor.</a:t>
            </a:r>
          </a:p>
          <a:p>
            <a:pPr>
              <a:spcAft>
                <a:spcPts val="600"/>
              </a:spcAft>
              <a:buFont typeface="Arial" charset="0"/>
              <a:buChar char="•"/>
              <a:defRPr/>
            </a:pPr>
            <a:r>
              <a:rPr lang="pt-BR" sz="1800" dirty="0"/>
              <a:t> </a:t>
            </a:r>
            <a:r>
              <a:rPr lang="pt-BR" sz="1800" dirty="0">
                <a:solidFill>
                  <a:schemeClr val="accent6"/>
                </a:solidFill>
              </a:rPr>
              <a:t>Refletor</a:t>
            </a:r>
            <a:r>
              <a:rPr lang="pt-BR" sz="1800" dirty="0"/>
              <a:t> (água leve, água pesada, grafite, urânio): reduz </a:t>
            </a:r>
            <a:r>
              <a:rPr lang="pt-BR" sz="1800" dirty="0" smtClean="0"/>
              <a:t>a fuga de </a:t>
            </a:r>
            <a:r>
              <a:rPr lang="pt-BR" sz="1800" dirty="0"/>
              <a:t>nêutrons aumentando a eficiência do reator.</a:t>
            </a:r>
          </a:p>
          <a:p>
            <a:pPr>
              <a:spcAft>
                <a:spcPts val="600"/>
              </a:spcAft>
              <a:buFont typeface="Arial" charset="0"/>
              <a:buChar char="•"/>
              <a:defRPr/>
            </a:pPr>
            <a:r>
              <a:rPr lang="pt-BR" sz="1800" dirty="0"/>
              <a:t> </a:t>
            </a:r>
            <a:r>
              <a:rPr lang="pt-BR" sz="1800" dirty="0">
                <a:solidFill>
                  <a:schemeClr val="accent6"/>
                </a:solidFill>
              </a:rPr>
              <a:t>Blindagem</a:t>
            </a:r>
            <a:r>
              <a:rPr lang="pt-BR" sz="1800" dirty="0"/>
              <a:t> (concreto, chumbo, aço, água leve): evita </a:t>
            </a:r>
            <a:r>
              <a:rPr lang="pt-BR" sz="1800" dirty="0" smtClean="0"/>
              <a:t>a fuga de </a:t>
            </a:r>
            <a:r>
              <a:rPr lang="pt-BR" sz="1800" dirty="0"/>
              <a:t>radiação gama e nêutrons rápidos.</a:t>
            </a:r>
          </a:p>
          <a:p>
            <a:pPr>
              <a:spcAft>
                <a:spcPts val="600"/>
              </a:spcAft>
              <a:buFont typeface="Arial" charset="0"/>
              <a:buChar char="•"/>
              <a:defRPr/>
            </a:pPr>
            <a:r>
              <a:rPr lang="pt-BR" sz="1800" dirty="0"/>
              <a:t> </a:t>
            </a:r>
            <a:r>
              <a:rPr lang="pt-BR" sz="1800" dirty="0">
                <a:solidFill>
                  <a:schemeClr val="accent6"/>
                </a:solidFill>
              </a:rPr>
              <a:t>Material de controle </a:t>
            </a:r>
            <a:r>
              <a:rPr lang="pt-BR" sz="1800" dirty="0"/>
              <a:t>(cádmio ou boro): finaliza/controla a reação em cadeia, pois ambos são ótimos absorventes de nêutrons. Geralmente são usados na forma de barras (varetas) ou dissolvidos no líquido refrigerador.</a:t>
            </a:r>
          </a:p>
          <a:p>
            <a:pPr>
              <a:spcAft>
                <a:spcPts val="600"/>
              </a:spcAft>
              <a:buFont typeface="Arial" charset="0"/>
              <a:buChar char="•"/>
              <a:defRPr/>
            </a:pPr>
            <a:r>
              <a:rPr lang="pt-BR" sz="1800" dirty="0"/>
              <a:t> </a:t>
            </a:r>
            <a:r>
              <a:rPr lang="pt-BR" sz="1800" dirty="0">
                <a:solidFill>
                  <a:schemeClr val="accent6"/>
                </a:solidFill>
              </a:rPr>
              <a:t>Elementos de Segurança</a:t>
            </a:r>
            <a:r>
              <a:rPr lang="pt-BR" sz="1800" dirty="0"/>
              <a:t>: todas as centrais nucleares de fissão apresentam múltiplos sistemas de segurança ativos (que respondem a sinais elétricos) e passivos (que atuam de forma natural como a gravidade, por exemplo). A contenção de concreto que rodeia os reatores é o principal sistema de segurança e destina-se a evitar que ocorra vazamento de radiação para o exterior.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Line 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rgbClr val="339933"/>
                </a:solidFill>
              </a:rPr>
              <a:t>Usina Nuclear: princípio de funcionamento</a:t>
            </a:r>
          </a:p>
        </p:txBody>
      </p:sp>
      <p:pic>
        <p:nvPicPr>
          <p:cNvPr id="56324" name="Imagem 6" descr="Thermal_reactor_diagram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350" y="765175"/>
            <a:ext cx="6572250" cy="469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CaixaDeTexto 6"/>
          <p:cNvSpPr txBox="1">
            <a:spLocks noChangeArrowheads="1"/>
          </p:cNvSpPr>
          <p:nvPr/>
        </p:nvSpPr>
        <p:spPr bwMode="auto">
          <a:xfrm>
            <a:off x="3059113" y="6453188"/>
            <a:ext cx="2627312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i="1" dirty="0"/>
              <a:t>This is a file from the Wikimedia Commons</a:t>
            </a:r>
            <a:endParaRPr lang="pt-BR" sz="9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rgbClr val="339933"/>
                </a:solidFill>
              </a:rPr>
              <a:t>Usina Nuclear: tipos</a:t>
            </a:r>
          </a:p>
        </p:txBody>
      </p:sp>
      <p:pic>
        <p:nvPicPr>
          <p:cNvPr id="57348" name="Imagem 4" descr="bwr_an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725" y="1773238"/>
            <a:ext cx="36195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Imagem 5" descr="pwr_an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1557338"/>
            <a:ext cx="36195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Line 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 dirty="0">
                <a:solidFill>
                  <a:srgbClr val="339933"/>
                </a:solidFill>
              </a:rPr>
              <a:t>Energia Nuclear: vantagens e desvantagens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0" y="549275"/>
            <a:ext cx="9036050" cy="3724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Os principais argumentos empregados pelos </a:t>
            </a:r>
            <a:r>
              <a:rPr lang="pt-BR" b="1" dirty="0">
                <a:solidFill>
                  <a:schemeClr val="accent6"/>
                </a:solidFill>
              </a:rPr>
              <a:t>defensores</a:t>
            </a:r>
            <a:r>
              <a:rPr lang="pt-BR" dirty="0"/>
              <a:t> da energia nuclear são:</a:t>
            </a:r>
          </a:p>
          <a:p>
            <a:pPr>
              <a:defRPr/>
            </a:pPr>
            <a:endParaRPr lang="pt-BR" sz="1200" dirty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Elevada densidade energética (1 kg de urânio 235 = 3000 toneladas de carvão mineral).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Baixa produção de CO2 (aquecimento global)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Demanda pequena área geográfica.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Baixo risco de acidente.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Abundância de urânio.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Necessário em razão da alta demanda por energia elétrica.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0" y="4186238"/>
            <a:ext cx="9036050" cy="2555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dirty="0"/>
              <a:t>Os principais argumentos empregados pelos </a:t>
            </a:r>
            <a:r>
              <a:rPr lang="pt-BR" b="1" dirty="0">
                <a:solidFill>
                  <a:schemeClr val="accent6"/>
                </a:solidFill>
              </a:rPr>
              <a:t>opositores</a:t>
            </a:r>
            <a:r>
              <a:rPr lang="pt-BR" dirty="0"/>
              <a:t> da energia nuclear são:</a:t>
            </a:r>
          </a:p>
          <a:p>
            <a:pPr>
              <a:defRPr/>
            </a:pPr>
            <a:endParaRPr lang="pt-BR" sz="1100" dirty="0"/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Risco de acidente nuclear.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Risco de roubo de material nuclear (inclusive dejetos).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Falta de solução definitiva para os resíduos nucleares.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pt-BR" dirty="0"/>
              <a:t>Energia renovável pode atender as necessidades de energia elétrica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TV – Componentes</a:t>
            </a:r>
          </a:p>
        </p:txBody>
      </p:sp>
      <p:sp>
        <p:nvSpPr>
          <p:cNvPr id="9219" name="Line 6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pic>
        <p:nvPicPr>
          <p:cNvPr id="9220" name="Picture 7" descr="C:\meira\Desktop\CEMAR\Turbinas\Tandem-compound_Single-reheat1.svg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14800"/>
            <a:ext cx="4405313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Text Box 8"/>
          <p:cNvSpPr txBox="1">
            <a:spLocks noChangeArrowheads="1"/>
          </p:cNvSpPr>
          <p:nvPr/>
        </p:nvSpPr>
        <p:spPr bwMode="auto">
          <a:xfrm>
            <a:off x="0" y="533400"/>
            <a:ext cx="8991600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Caldeira: onde o combustível é queimado.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Serpentina: tubulações em que o líquido (água) é bombeado para  vaporizar.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Tanque pulmão: câmara de armazenamento de vapor.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Turbina de </a:t>
            </a:r>
            <a:r>
              <a:rPr lang="pt-BR" sz="2000" dirty="0" err="1"/>
              <a:t>contra-pressão</a:t>
            </a:r>
            <a:r>
              <a:rPr lang="pt-BR" sz="2000" dirty="0"/>
              <a:t> ou </a:t>
            </a:r>
            <a:r>
              <a:rPr lang="pt-BR" sz="2000" dirty="0" smtClean="0"/>
              <a:t>condensação.</a:t>
            </a:r>
            <a:endParaRPr lang="pt-BR" sz="20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Reaquecedor (opcional): local em que o vapor é reaquecido antes de ser injetado em um novo estágio da turbina. 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sz="2000" dirty="0"/>
              <a:t> Condensador: local em que o vapor é condensado para um novo ciclo termodinâmico.</a:t>
            </a:r>
          </a:p>
        </p:txBody>
      </p:sp>
      <p:pic>
        <p:nvPicPr>
          <p:cNvPr id="9222" name="Picture 9" descr="C:\meira\Desktop\CEMAR\Turbinas\StraightNoncondesingTurbine.svg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191000"/>
            <a:ext cx="2551113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031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TV – Tipos</a:t>
            </a:r>
          </a:p>
        </p:txBody>
      </p:sp>
      <p:sp>
        <p:nvSpPr>
          <p:cNvPr id="10243" name="Line 1032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0244" name="Text Box 1033"/>
          <p:cNvSpPr txBox="1">
            <a:spLocks noChangeArrowheads="1"/>
          </p:cNvSpPr>
          <p:nvPr/>
        </p:nvSpPr>
        <p:spPr bwMode="auto">
          <a:xfrm>
            <a:off x="76200" y="609600"/>
            <a:ext cx="8915400" cy="611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>
                <a:cs typeface="Times New Roman" pitchFamily="18" charset="0"/>
              </a:rPr>
              <a:t> </a:t>
            </a:r>
            <a:r>
              <a:rPr lang="pt-BR" b="1" u="sng">
                <a:cs typeface="Times New Roman" pitchFamily="18" charset="0"/>
              </a:rPr>
              <a:t>Contra-pressão</a:t>
            </a:r>
            <a:r>
              <a:rPr lang="pt-BR">
                <a:cs typeface="Times New Roman" pitchFamily="18" charset="0"/>
              </a:rPr>
              <a:t>: O vapor expandido na turbina sai acima da pressão atmosférica e é utilizado no processo (maior disponibilidade de energia térmica). Durante a expansão do vapor, parte da energia térmica é transformada em energia mecânica;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>
                <a:cs typeface="Times New Roman" pitchFamily="18" charset="0"/>
              </a:rPr>
              <a:t> </a:t>
            </a:r>
            <a:r>
              <a:rPr lang="pt-BR" b="1" u="sng">
                <a:cs typeface="Times New Roman" pitchFamily="18" charset="0"/>
              </a:rPr>
              <a:t>Condensação</a:t>
            </a:r>
            <a:r>
              <a:rPr lang="pt-BR">
                <a:cs typeface="Times New Roman" pitchFamily="18" charset="0"/>
              </a:rPr>
              <a:t>: O vapor sai abaixo da pressão atmosférica e condensa em equipamentos a vácuo (maior disponibilidade de energia elétrica);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>
                <a:cs typeface="Times New Roman" pitchFamily="18" charset="0"/>
              </a:rPr>
              <a:t> </a:t>
            </a:r>
            <a:r>
              <a:rPr lang="pt-BR" b="1" u="sng">
                <a:cs typeface="Times New Roman" pitchFamily="18" charset="0"/>
              </a:rPr>
              <a:t>Extração (</a:t>
            </a:r>
            <a:r>
              <a:rPr lang="pt-BR" b="1" i="1" u="sng">
                <a:cs typeface="Times New Roman" pitchFamily="18" charset="0"/>
              </a:rPr>
              <a:t>pass out</a:t>
            </a:r>
            <a:r>
              <a:rPr lang="pt-BR" b="1" u="sng">
                <a:cs typeface="Times New Roman" pitchFamily="18" charset="0"/>
              </a:rPr>
              <a:t>)</a:t>
            </a:r>
            <a:r>
              <a:rPr lang="pt-BR">
                <a:cs typeface="Times New Roman" pitchFamily="18" charset="0"/>
              </a:rPr>
              <a:t>: Parte do vapor deixa a turbina entre a entrada e a saída, onde um conjunto de válvulas regula o fluxo para a seção de exaustão, mantendo a extração na pressão requerida pelo processo. Pode ser configurada tanto em turbinas de contra-pressão ou de condensação;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>
                <a:cs typeface="Times New Roman" pitchFamily="18" charset="0"/>
              </a:rPr>
              <a:t> </a:t>
            </a:r>
            <a:r>
              <a:rPr lang="pt-BR" b="1" u="sng">
                <a:cs typeface="Times New Roman" pitchFamily="18" charset="0"/>
              </a:rPr>
              <a:t>Pressão mista (</a:t>
            </a:r>
            <a:r>
              <a:rPr lang="pt-BR" b="1" i="1" u="sng">
                <a:cs typeface="Times New Roman" pitchFamily="18" charset="0"/>
              </a:rPr>
              <a:t>pass in</a:t>
            </a:r>
            <a:r>
              <a:rPr lang="pt-BR" b="1" u="sng">
                <a:cs typeface="Times New Roman" pitchFamily="18" charset="0"/>
              </a:rPr>
              <a:t>)</a:t>
            </a:r>
            <a:r>
              <a:rPr lang="pt-BR">
                <a:cs typeface="Times New Roman" pitchFamily="18" charset="0"/>
              </a:rPr>
              <a:t>: Além do vapor de alta pressão, utiliza vapor de menor pressão entrando na parte baixa da turbina. Usada com caldeiras de dupla pressão, ou plantas combinadas com turbinas a gás ou motores a diesel.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TV – Tipos</a:t>
            </a:r>
          </a:p>
        </p:txBody>
      </p:sp>
      <p:sp>
        <p:nvSpPr>
          <p:cNvPr id="11267" name="Line 6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pic>
        <p:nvPicPr>
          <p:cNvPr id="11268" name="Picture 7" descr="C:\meira\Desktop\CEMAR\Turbinas\StraightNoncondesingTurbine.svg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3088" y="533400"/>
            <a:ext cx="2551112" cy="207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8" descr="C:\meira\Desktop\CEMAR\Turbinas\StraightCondesingTurbine.svg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533400"/>
            <a:ext cx="2541588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9" descr="C:\meira\Desktop\CEMAR\Turbinas\NonautomaticExtractionTurbine.svg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581400"/>
            <a:ext cx="2551113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10" descr="C:\meira\Desktop\CEMAR\Turbinas\AutomaticExtractionTurbine.svg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3619500"/>
            <a:ext cx="25590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2" name="Text Box 12"/>
          <p:cNvSpPr txBox="1">
            <a:spLocks noChangeArrowheads="1"/>
          </p:cNvSpPr>
          <p:nvPr/>
        </p:nvSpPr>
        <p:spPr bwMode="auto">
          <a:xfrm>
            <a:off x="0" y="2667000"/>
            <a:ext cx="441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400" dirty="0"/>
              <a:t>Turbina de </a:t>
            </a:r>
            <a:r>
              <a:rPr lang="pt-BR" sz="1400" dirty="0" err="1" smtClean="0"/>
              <a:t>contra-pressão</a:t>
            </a:r>
            <a:r>
              <a:rPr lang="pt-BR" sz="1400" dirty="0" smtClean="0"/>
              <a:t>: </a:t>
            </a:r>
            <a:r>
              <a:rPr lang="pt-BR" sz="1400" dirty="0"/>
              <a:t>todo o vapor é exaurido na mesma pressão, a qual é maior ou igual a pressão atmosférica</a:t>
            </a:r>
            <a:r>
              <a:rPr lang="pt-BR" sz="1600" dirty="0"/>
              <a:t>  </a:t>
            </a:r>
          </a:p>
        </p:txBody>
      </p:sp>
      <p:sp>
        <p:nvSpPr>
          <p:cNvPr id="11273" name="Text Box 13"/>
          <p:cNvSpPr txBox="1">
            <a:spLocks noChangeArrowheads="1"/>
          </p:cNvSpPr>
          <p:nvPr/>
        </p:nvSpPr>
        <p:spPr bwMode="auto">
          <a:xfrm>
            <a:off x="4572000" y="2667000"/>
            <a:ext cx="441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400"/>
              <a:t>Turbina de condensação simples: todo o vapor é exaurido na mesma pressão, a qual é menor que a pressão atmosférica</a:t>
            </a:r>
            <a:r>
              <a:rPr lang="pt-BR" sz="1600"/>
              <a:t>  </a:t>
            </a:r>
          </a:p>
        </p:txBody>
      </p:sp>
      <p:sp>
        <p:nvSpPr>
          <p:cNvPr id="11274" name="Text Box 14"/>
          <p:cNvSpPr txBox="1">
            <a:spLocks noChangeArrowheads="1"/>
          </p:cNvSpPr>
          <p:nvPr/>
        </p:nvSpPr>
        <p:spPr bwMode="auto">
          <a:xfrm>
            <a:off x="152400" y="5715000"/>
            <a:ext cx="4419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400"/>
              <a:t>Turbina de contra-pressão ou condensação com extração: o vapor é extraído em um ou mais estágios sem controle.</a:t>
            </a:r>
            <a:endParaRPr lang="pt-BR" sz="1600"/>
          </a:p>
        </p:txBody>
      </p:sp>
      <p:sp>
        <p:nvSpPr>
          <p:cNvPr id="11275" name="Text Box 15"/>
          <p:cNvSpPr txBox="1">
            <a:spLocks noChangeArrowheads="1"/>
          </p:cNvSpPr>
          <p:nvPr/>
        </p:nvSpPr>
        <p:spPr bwMode="auto">
          <a:xfrm>
            <a:off x="4724400" y="5715000"/>
            <a:ext cx="441960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1400"/>
              <a:t>Turbina de contra-pressão ou condensação com extração controlada: o vapor é extraído em um ou mais estágios com controle.</a:t>
            </a:r>
            <a:endParaRPr lang="pt-BR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3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TV – Tipos</a:t>
            </a:r>
          </a:p>
        </p:txBody>
      </p:sp>
      <p:sp>
        <p:nvSpPr>
          <p:cNvPr id="12291" name="Line 14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2292" name="Rectangle 16"/>
          <p:cNvSpPr>
            <a:spLocks noChangeArrowheads="1"/>
          </p:cNvSpPr>
          <p:nvPr/>
        </p:nvSpPr>
        <p:spPr bwMode="auto">
          <a:xfrm>
            <a:off x="228600" y="5080000"/>
            <a:ext cx="8358188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1600"/>
              <a:t> Turbinas de múltiplos estágios e eixo simples: 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sz="1600"/>
              <a:t> HP: </a:t>
            </a:r>
            <a:r>
              <a:rPr lang="pt-BR" sz="1600" i="1"/>
              <a:t>high pressure</a:t>
            </a:r>
            <a:r>
              <a:rPr lang="pt-BR" sz="1600"/>
              <a:t>; IP: </a:t>
            </a:r>
            <a:r>
              <a:rPr lang="pt-BR" sz="1600" i="1"/>
              <a:t>intermediate pressure</a:t>
            </a:r>
            <a:r>
              <a:rPr lang="pt-BR" sz="1600"/>
              <a:t>; LP: </a:t>
            </a:r>
            <a:r>
              <a:rPr lang="pt-BR" sz="1600" i="1"/>
              <a:t>low pressure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sz="1600"/>
              <a:t> </a:t>
            </a:r>
            <a:r>
              <a:rPr lang="pt-BR" sz="1600" i="1"/>
              <a:t>Non-reheat</a:t>
            </a:r>
            <a:r>
              <a:rPr lang="pt-BR" sz="1600"/>
              <a:t>: sem reaquecimento; </a:t>
            </a:r>
            <a:r>
              <a:rPr lang="pt-BR" sz="1600" i="1"/>
              <a:t>Reheat</a:t>
            </a:r>
            <a:r>
              <a:rPr lang="pt-BR" sz="1600"/>
              <a:t>: com reaquecimento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sz="1600"/>
              <a:t> MSV: </a:t>
            </a:r>
            <a:r>
              <a:rPr lang="pt-BR" sz="1600" i="1"/>
              <a:t>main stop valve</a:t>
            </a:r>
            <a:r>
              <a:rPr lang="pt-BR" sz="1600"/>
              <a:t>; CV: </a:t>
            </a:r>
            <a:r>
              <a:rPr lang="pt-BR" sz="1600" i="1"/>
              <a:t>control valve</a:t>
            </a:r>
            <a:r>
              <a:rPr lang="pt-BR" sz="1600"/>
              <a:t>; IV: </a:t>
            </a:r>
            <a:r>
              <a:rPr lang="pt-BR" sz="1600" i="1"/>
              <a:t>intermediate valve</a:t>
            </a:r>
            <a:r>
              <a:rPr lang="pt-BR" sz="1600"/>
              <a:t>; RSV: </a:t>
            </a:r>
            <a:r>
              <a:rPr lang="pt-BR" sz="1600" i="1"/>
              <a:t>reheater stop valve</a:t>
            </a:r>
          </a:p>
        </p:txBody>
      </p:sp>
      <p:pic>
        <p:nvPicPr>
          <p:cNvPr id="12293" name="Picture 17" descr="C:\meira\Desktop\CEMAR\Turbinas\Tandem-compound_Non-reheat.svg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38671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18" descr="C:\meira\Desktop\CEMAR\Turbinas\Tandem-compound_Single-reheat1.svg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990600"/>
            <a:ext cx="31718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19" descr="C:\meira\Desktop\CEMAR\Turbinas\Tandem-compound_Single-reheat2.svg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3276600"/>
            <a:ext cx="43053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20" descr="C:\meira\Desktop\CEMAR\Turbinas\Tandem-compound_Double-reheat.svg.ep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276600"/>
            <a:ext cx="4589463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0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TV – Tipos</a:t>
            </a:r>
          </a:p>
        </p:txBody>
      </p:sp>
      <p:sp>
        <p:nvSpPr>
          <p:cNvPr id="13315" name="Line 11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3316" name="Rectangle 13"/>
          <p:cNvSpPr>
            <a:spLocks noChangeArrowheads="1"/>
          </p:cNvSpPr>
          <p:nvPr/>
        </p:nvSpPr>
        <p:spPr bwMode="auto">
          <a:xfrm>
            <a:off x="0" y="5410200"/>
            <a:ext cx="8534400" cy="143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sz="1600"/>
              <a:t> Turbinas de múltiplos estágios e eixos compostos: 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sz="1600"/>
              <a:t> HP: </a:t>
            </a:r>
            <a:r>
              <a:rPr lang="pt-BR" sz="1600" i="1"/>
              <a:t>high pressure</a:t>
            </a:r>
            <a:r>
              <a:rPr lang="pt-BR" sz="1600"/>
              <a:t>; IP: </a:t>
            </a:r>
            <a:r>
              <a:rPr lang="pt-BR" sz="1600" i="1"/>
              <a:t>intermediate pressure</a:t>
            </a:r>
            <a:r>
              <a:rPr lang="pt-BR" sz="1600"/>
              <a:t>; LP: </a:t>
            </a:r>
            <a:r>
              <a:rPr lang="pt-BR" sz="1600" i="1"/>
              <a:t>low pressure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sz="1600"/>
              <a:t> </a:t>
            </a:r>
            <a:r>
              <a:rPr lang="pt-BR" sz="1600" i="1"/>
              <a:t>Non-reheat</a:t>
            </a:r>
            <a:r>
              <a:rPr lang="pt-BR" sz="1600"/>
              <a:t>: sem reaquecimento; </a:t>
            </a:r>
            <a:r>
              <a:rPr lang="pt-BR" sz="1600" i="1"/>
              <a:t>Reheat</a:t>
            </a:r>
            <a:r>
              <a:rPr lang="pt-BR" sz="1600"/>
              <a:t>: com reaquecimento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ü"/>
            </a:pPr>
            <a:r>
              <a:rPr lang="pt-BR" sz="1600"/>
              <a:t>MSV: </a:t>
            </a:r>
            <a:r>
              <a:rPr lang="pt-BR" sz="1600" i="1"/>
              <a:t>main stop valve</a:t>
            </a:r>
            <a:r>
              <a:rPr lang="pt-BR" sz="1600"/>
              <a:t>; CV: </a:t>
            </a:r>
            <a:r>
              <a:rPr lang="pt-BR" sz="1600" i="1"/>
              <a:t>control valve</a:t>
            </a:r>
            <a:r>
              <a:rPr lang="pt-BR" sz="1600"/>
              <a:t>; IV: </a:t>
            </a:r>
            <a:r>
              <a:rPr lang="pt-BR" sz="1600" i="1"/>
              <a:t>intermediate valve</a:t>
            </a:r>
            <a:r>
              <a:rPr lang="pt-BR" sz="1600"/>
              <a:t>; RSV: </a:t>
            </a:r>
            <a:r>
              <a:rPr lang="pt-BR" sz="1600" i="1"/>
              <a:t>reheater stop valve</a:t>
            </a:r>
          </a:p>
        </p:txBody>
      </p:sp>
      <p:pic>
        <p:nvPicPr>
          <p:cNvPr id="13317" name="Picture 14" descr="C:\meira\Desktop\CEMAR\Turbinas\Cross-compound_Single-reheat2.svg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533400"/>
            <a:ext cx="3810000" cy="233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5" descr="C:\meira\Desktop\CEMAR\Turbinas\Cross-compound_Single-reheat1.svg.e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457200"/>
            <a:ext cx="25146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16" descr="C:\meira\Desktop\CEMAR\Turbinas\Cross-compound_Double-reheat2.svg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2895600"/>
            <a:ext cx="426720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9"/>
          <p:cNvSpPr txBox="1"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>
                <a:solidFill>
                  <a:srgbClr val="339933"/>
                </a:solidFill>
              </a:rPr>
              <a:t>TG – Características</a:t>
            </a:r>
          </a:p>
        </p:txBody>
      </p:sp>
      <p:sp>
        <p:nvSpPr>
          <p:cNvPr id="14339" name="Line 10"/>
          <p:cNvSpPr>
            <a:spLocks noChangeShapeType="1"/>
          </p:cNvSpPr>
          <p:nvPr/>
        </p:nvSpPr>
        <p:spPr bwMode="auto">
          <a:xfrm>
            <a:off x="0" y="381000"/>
            <a:ext cx="9144000" cy="0"/>
          </a:xfrm>
          <a:prstGeom prst="line">
            <a:avLst/>
          </a:prstGeom>
          <a:noFill/>
          <a:ln w="57150" cmpd="thinThick">
            <a:solidFill>
              <a:srgbClr val="339933"/>
            </a:solidFill>
            <a:round/>
            <a:headEnd/>
            <a:tailEnd/>
          </a:ln>
        </p:spPr>
        <p:txBody>
          <a:bodyPr/>
          <a:lstStyle/>
          <a:p>
            <a:endParaRPr lang="pt-BR"/>
          </a:p>
        </p:txBody>
      </p:sp>
      <p:sp>
        <p:nvSpPr>
          <p:cNvPr id="14340" name="Text Box 11"/>
          <p:cNvSpPr txBox="1">
            <a:spLocks noChangeArrowheads="1"/>
          </p:cNvSpPr>
          <p:nvPr/>
        </p:nvSpPr>
        <p:spPr bwMode="auto">
          <a:xfrm>
            <a:off x="76200" y="533400"/>
            <a:ext cx="8915400" cy="625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40000"/>
              </a:spcBef>
            </a:pPr>
            <a:r>
              <a:rPr lang="pt-BR" sz="2200" u="sng" dirty="0">
                <a:cs typeface="Times New Roman" pitchFamily="18" charset="0"/>
              </a:rPr>
              <a:t>Turbinas a Gás</a:t>
            </a:r>
            <a:r>
              <a:rPr lang="pt-BR" sz="2200" dirty="0">
                <a:cs typeface="Times New Roman" pitchFamily="18" charset="0"/>
              </a:rPr>
              <a:t> </a:t>
            </a:r>
            <a:r>
              <a:rPr lang="pt-BR" sz="2200" dirty="0">
                <a:cs typeface="Times New Roman" pitchFamily="18" charset="0"/>
                <a:sym typeface="Wingdings" pitchFamily="2" charset="2"/>
              </a:rPr>
              <a:t></a:t>
            </a:r>
            <a:r>
              <a:rPr lang="pt-BR" sz="2200" dirty="0">
                <a:cs typeface="Times New Roman" pitchFamily="18" charset="0"/>
              </a:rPr>
              <a:t> é uma máquina de combustão interna </a:t>
            </a:r>
            <a:r>
              <a:rPr lang="pt-BR" sz="2200" dirty="0">
                <a:cs typeface="Times New Roman" pitchFamily="18" charset="0"/>
                <a:sym typeface="Wingdings" pitchFamily="2" charset="2"/>
              </a:rPr>
              <a:t></a:t>
            </a:r>
            <a:r>
              <a:rPr lang="pt-BR" sz="2200" dirty="0">
                <a:cs typeface="Times New Roman" pitchFamily="18" charset="0"/>
              </a:rPr>
              <a:t> compacta, de resposta rápida, pode atingir alta eficiência em projetos de </a:t>
            </a:r>
            <a:r>
              <a:rPr lang="pt-BR" sz="2200" dirty="0" err="1">
                <a:cs typeface="Times New Roman" pitchFamily="18" charset="0"/>
              </a:rPr>
              <a:t>co-geração</a:t>
            </a:r>
            <a:r>
              <a:rPr lang="pt-BR" sz="2200" dirty="0">
                <a:cs typeface="Times New Roman" pitchFamily="18" charset="0"/>
              </a:rPr>
              <a:t>, menor emissão de poluentes, não queima combustíveis sólidos.</a:t>
            </a:r>
          </a:p>
          <a:p>
            <a:pPr>
              <a:spcBef>
                <a:spcPct val="40000"/>
              </a:spcBef>
            </a:pPr>
            <a:r>
              <a:rPr lang="pt-BR" sz="2200" dirty="0">
                <a:cs typeface="Times New Roman" pitchFamily="18" charset="0"/>
              </a:rPr>
              <a:t>A turbina a gás, ao contrário da turbina a vapor, não requer caldeira, o que contribui para a diminuição do peso e do espaço utilizado. Para a mesma potência de saída, as turbinas a gás são mais compactas e mais baratas que as turbinas a vapor. </a:t>
            </a:r>
          </a:p>
          <a:p>
            <a:pPr>
              <a:spcBef>
                <a:spcPct val="40000"/>
              </a:spcBef>
            </a:pPr>
            <a:r>
              <a:rPr lang="pt-BR" sz="2200" dirty="0">
                <a:cs typeface="Times New Roman" pitchFamily="18" charset="0"/>
              </a:rPr>
              <a:t>Tecnologia </a:t>
            </a:r>
            <a:r>
              <a:rPr lang="pt-BR" sz="2200" dirty="0" smtClean="0">
                <a:cs typeface="Times New Roman" pitchFamily="18" charset="0"/>
              </a:rPr>
              <a:t>mais recente </a:t>
            </a:r>
            <a:r>
              <a:rPr lang="pt-BR" sz="2200" dirty="0">
                <a:cs typeface="Times New Roman" pitchFamily="18" charset="0"/>
                <a:sym typeface="Wingdings" pitchFamily="2" charset="2"/>
              </a:rPr>
              <a:t> 1960</a:t>
            </a:r>
            <a:endParaRPr lang="pt-BR" sz="2200" dirty="0">
              <a:cs typeface="Times New Roman" pitchFamily="18" charset="0"/>
            </a:endParaRPr>
          </a:p>
          <a:p>
            <a:pPr>
              <a:spcBef>
                <a:spcPct val="40000"/>
              </a:spcBef>
            </a:pPr>
            <a:r>
              <a:rPr lang="pt-BR" sz="2200" dirty="0">
                <a:cs typeface="Times New Roman" pitchFamily="18" charset="0"/>
              </a:rPr>
              <a:t>Componentes básicos </a:t>
            </a:r>
            <a:r>
              <a:rPr lang="pt-BR" sz="2200" dirty="0">
                <a:cs typeface="Times New Roman" pitchFamily="18" charset="0"/>
                <a:sym typeface="Wingdings" pitchFamily="2" charset="2"/>
              </a:rPr>
              <a:t></a:t>
            </a:r>
            <a:r>
              <a:rPr lang="pt-BR" sz="2200" dirty="0">
                <a:cs typeface="Times New Roman" pitchFamily="18" charset="0"/>
              </a:rPr>
              <a:t>compressor, câmara de combustão, turbina de expansão, sistema de exaustão;</a:t>
            </a:r>
          </a:p>
          <a:p>
            <a:pPr>
              <a:spcBef>
                <a:spcPct val="40000"/>
              </a:spcBef>
            </a:pPr>
            <a:r>
              <a:rPr lang="pt-BR" sz="2200" dirty="0">
                <a:cs typeface="Times New Roman" pitchFamily="18" charset="0"/>
              </a:rPr>
              <a:t>Principais sistemas de controle:</a:t>
            </a:r>
            <a:endParaRPr lang="pt-BR" sz="2200" dirty="0">
              <a:cs typeface="Times New Roman" pitchFamily="18" charset="0"/>
              <a:sym typeface="Wingdings" pitchFamily="2" charset="2"/>
            </a:endParaRPr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pt-BR" sz="2200" dirty="0">
                <a:cs typeface="Times New Roman" pitchFamily="18" charset="0"/>
              </a:rPr>
              <a:t> controle de admissão de ar ambiente</a:t>
            </a:r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pt-BR" sz="2200" dirty="0">
                <a:cs typeface="Times New Roman" pitchFamily="18" charset="0"/>
              </a:rPr>
              <a:t> controle de injeção de combustível (líquido ou gás)</a:t>
            </a:r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pt-BR" sz="2200" dirty="0">
                <a:cs typeface="Times New Roman" pitchFamily="18" charset="0"/>
              </a:rPr>
              <a:t> controle da temperatura de exaustão</a:t>
            </a:r>
          </a:p>
          <a:p>
            <a:pPr lvl="1">
              <a:spcBef>
                <a:spcPct val="40000"/>
              </a:spcBef>
              <a:buFontTx/>
              <a:buChar char="•"/>
            </a:pPr>
            <a:r>
              <a:rPr lang="pt-BR" sz="2200" dirty="0">
                <a:cs typeface="Times New Roman" pitchFamily="18" charset="0"/>
              </a:rPr>
              <a:t> controle de carga/velocidade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3311</Words>
  <Application>Microsoft Office PowerPoint</Application>
  <PresentationFormat>Apresentação na tela (4:3)</PresentationFormat>
  <Paragraphs>253</Paragraphs>
  <Slides>36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38" baseType="lpstr">
      <vt:lpstr>Estrutura padrão</vt:lpstr>
      <vt:lpstr>Figura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FEEC/UNICAMP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Walmir Freitas</dc:creator>
  <cp:lastModifiedBy>Walmir</cp:lastModifiedBy>
  <cp:revision>243</cp:revision>
  <dcterms:created xsi:type="dcterms:W3CDTF">2009-03-01T18:18:44Z</dcterms:created>
  <dcterms:modified xsi:type="dcterms:W3CDTF">2016-03-15T14:12:11Z</dcterms:modified>
</cp:coreProperties>
</file>